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62" r:id="rId5"/>
    <p:sldId id="267" r:id="rId6"/>
    <p:sldId id="269" r:id="rId7"/>
    <p:sldId id="263" r:id="rId8"/>
    <p:sldId id="264" r:id="rId9"/>
    <p:sldId id="265" r:id="rId10"/>
    <p:sldId id="313" r:id="rId11"/>
    <p:sldId id="309" r:id="rId12"/>
    <p:sldId id="310" r:id="rId13"/>
    <p:sldId id="311" r:id="rId14"/>
    <p:sldId id="312" r:id="rId15"/>
    <p:sldId id="296" r:id="rId16"/>
    <p:sldId id="270" r:id="rId17"/>
    <p:sldId id="299" r:id="rId18"/>
    <p:sldId id="300" r:id="rId19"/>
    <p:sldId id="315" r:id="rId20"/>
    <p:sldId id="303" r:id="rId21"/>
    <p:sldId id="314" r:id="rId22"/>
    <p:sldId id="304" r:id="rId23"/>
    <p:sldId id="297" r:id="rId24"/>
    <p:sldId id="302" r:id="rId25"/>
    <p:sldId id="306" r:id="rId26"/>
    <p:sldId id="307" r:id="rId27"/>
    <p:sldId id="317" r:id="rId28"/>
    <p:sldId id="319" r:id="rId29"/>
    <p:sldId id="301" r:id="rId30"/>
    <p:sldId id="305" r:id="rId31"/>
    <p:sldId id="316" r:id="rId32"/>
    <p:sldId id="324" r:id="rId33"/>
    <p:sldId id="321" r:id="rId34"/>
    <p:sldId id="328" r:id="rId35"/>
    <p:sldId id="327" r:id="rId36"/>
    <p:sldId id="329" r:id="rId37"/>
    <p:sldId id="322" r:id="rId38"/>
    <p:sldId id="260" r:id="rId39"/>
    <p:sldId id="323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4D60"/>
    <a:srgbClr val="FFFFFF"/>
    <a:srgbClr val="4296BC"/>
    <a:srgbClr val="ED7D31"/>
    <a:srgbClr val="ECBD81"/>
    <a:srgbClr val="3981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3198" autoAdjust="0"/>
  </p:normalViewPr>
  <p:slideViewPr>
    <p:cSldViewPr snapToGrid="0">
      <p:cViewPr varScale="1">
        <p:scale>
          <a:sx n="55" d="100"/>
          <a:sy n="55" d="100"/>
        </p:scale>
        <p:origin x="111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E336D-EBF4-4A63-BC22-6EB6357C0A8C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0432C1-EC7E-4C07-A896-91041496C0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649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>
              <a:lnSpc>
                <a:spcPct val="200000"/>
              </a:lnSpc>
              <a:defRPr/>
            </a:pPr>
            <a:r>
              <a:rPr lang="ko-KR" altLang="en-US" sz="12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기획 배경 </a:t>
            </a:r>
            <a:r>
              <a:rPr lang="en-US" altLang="ko-KR" sz="12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최근 물가 및 외식비 상승에 착안하여 물가 안정을 위해 정부가 운영하는 제도인 </a:t>
            </a:r>
            <a:r>
              <a:rPr lang="ko-KR" altLang="en-US" sz="1200" dirty="0" err="1">
                <a:solidFill>
                  <a:schemeClr val="tx1"/>
                </a:solidFill>
              </a:rPr>
              <a:t>착한가격업소</a:t>
            </a:r>
            <a:r>
              <a:rPr lang="ko-KR" altLang="en-US" sz="1200" dirty="0">
                <a:solidFill>
                  <a:schemeClr val="tx1"/>
                </a:solidFill>
              </a:rPr>
              <a:t> 음식점에 대한 운영현황과</a:t>
            </a:r>
          </a:p>
          <a:p>
            <a:pPr lvl="0" algn="l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 소비자 만족도에 대한 조사와 분석을 통해 제도의 본 취지와 방향성에 맞게 운영되고 있는지 살펴보고자 함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432C1-EC7E-4C07-A896-91041496C04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856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가성비에 치중하기보다 어느정도 가심비를 잡을 수 있는 방향으로 가야한다</a:t>
            </a:r>
          </a:p>
          <a:p>
            <a:r>
              <a:rPr lang="ko-KR" altLang="en-US" dirty="0"/>
              <a:t>일반음식점에 비해 </a:t>
            </a:r>
            <a:r>
              <a:rPr lang="ko-KR" altLang="en-US" dirty="0" err="1"/>
              <a:t>별점이</a:t>
            </a:r>
            <a:r>
              <a:rPr lang="ko-KR" altLang="en-US" dirty="0"/>
              <a:t> 다소 가격도 확실히 저렴한걸로 나와</a:t>
            </a:r>
          </a:p>
          <a:p>
            <a:r>
              <a:rPr lang="ko-KR" altLang="en-US" dirty="0" err="1"/>
              <a:t>착한가격업소는</a:t>
            </a:r>
            <a:r>
              <a:rPr lang="ko-KR" altLang="en-US" dirty="0"/>
              <a:t> </a:t>
            </a:r>
            <a:r>
              <a:rPr lang="ko-KR" altLang="en-US" dirty="0" err="1"/>
              <a:t>가성비쪽에</a:t>
            </a:r>
            <a:r>
              <a:rPr lang="ko-KR" altLang="en-US" dirty="0"/>
              <a:t> 포커스가 맞춰져 있는데 가심비도 어느정도 </a:t>
            </a:r>
            <a:r>
              <a:rPr lang="ko-KR" altLang="en-US" dirty="0" err="1"/>
              <a:t>잡아야한다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432C1-EC7E-4C07-A896-91041496C04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797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가성비에 치중하기보다 어느정도 가심비를 잡을 수 있는 방향으로 가야한다</a:t>
            </a:r>
          </a:p>
          <a:p>
            <a:r>
              <a:rPr lang="ko-KR" altLang="en-US" dirty="0"/>
              <a:t>일반음식점에 비해 </a:t>
            </a:r>
            <a:r>
              <a:rPr lang="ko-KR" altLang="en-US" dirty="0" err="1"/>
              <a:t>별점이</a:t>
            </a:r>
            <a:r>
              <a:rPr lang="ko-KR" altLang="en-US" dirty="0"/>
              <a:t> 다소 가격도 확실히 저렴한걸로 나와</a:t>
            </a:r>
          </a:p>
          <a:p>
            <a:r>
              <a:rPr lang="ko-KR" altLang="en-US" dirty="0" err="1"/>
              <a:t>착한가격업소는</a:t>
            </a:r>
            <a:r>
              <a:rPr lang="ko-KR" altLang="en-US" dirty="0"/>
              <a:t> </a:t>
            </a:r>
            <a:r>
              <a:rPr lang="ko-KR" altLang="en-US" dirty="0" err="1"/>
              <a:t>가성비쪽에</a:t>
            </a:r>
            <a:r>
              <a:rPr lang="ko-KR" altLang="en-US" dirty="0"/>
              <a:t> 포커스가 맞춰져 있는데 가심비도 어느정도 </a:t>
            </a:r>
            <a:r>
              <a:rPr lang="ko-KR" altLang="en-US" dirty="0" err="1"/>
              <a:t>잡아야한다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432C1-EC7E-4C07-A896-91041496C04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837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가성비에 치중하기보다 어느정도 가심비를 잡을 수 있는 방향으로 가야한다</a:t>
            </a:r>
          </a:p>
          <a:p>
            <a:r>
              <a:rPr lang="ko-KR" altLang="en-US" dirty="0"/>
              <a:t>일반음식점에 비해 </a:t>
            </a:r>
            <a:r>
              <a:rPr lang="ko-KR" altLang="en-US" dirty="0" err="1"/>
              <a:t>별점이</a:t>
            </a:r>
            <a:r>
              <a:rPr lang="ko-KR" altLang="en-US" dirty="0"/>
              <a:t> 다소 가격도 확실히 저렴한걸로 나와</a:t>
            </a:r>
          </a:p>
          <a:p>
            <a:r>
              <a:rPr lang="ko-KR" altLang="en-US" dirty="0" err="1"/>
              <a:t>착한가격업소는</a:t>
            </a:r>
            <a:r>
              <a:rPr lang="ko-KR" altLang="en-US" dirty="0"/>
              <a:t> </a:t>
            </a:r>
            <a:r>
              <a:rPr lang="ko-KR" altLang="en-US" dirty="0" err="1"/>
              <a:t>가성비쪽에</a:t>
            </a:r>
            <a:r>
              <a:rPr lang="ko-KR" altLang="en-US" dirty="0"/>
              <a:t> 포커스가 맞춰져 있는데 가심비도 어느정도 </a:t>
            </a:r>
            <a:r>
              <a:rPr lang="ko-KR" altLang="en-US" dirty="0" err="1"/>
              <a:t>잡아야한다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432C1-EC7E-4C07-A896-91041496C04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1955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432C1-EC7E-4C07-A896-91041496C04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183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>
              <a:lnSpc>
                <a:spcPct val="200000"/>
              </a:lnSpc>
              <a:defRPr/>
            </a:pPr>
            <a:r>
              <a:rPr lang="ko-KR" altLang="en-US" sz="12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기획 배경 </a:t>
            </a:r>
            <a:r>
              <a:rPr lang="en-US" altLang="ko-KR" sz="12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최근 물가 및 외식비 상승에 착안하여 물가 안정을 위해 정부가 운영하는 제도인 </a:t>
            </a:r>
            <a:r>
              <a:rPr lang="ko-KR" altLang="en-US" sz="1200" dirty="0" err="1">
                <a:solidFill>
                  <a:schemeClr val="tx1"/>
                </a:solidFill>
              </a:rPr>
              <a:t>착한가격업소</a:t>
            </a:r>
            <a:r>
              <a:rPr lang="ko-KR" altLang="en-US" sz="1200" dirty="0">
                <a:solidFill>
                  <a:schemeClr val="tx1"/>
                </a:solidFill>
              </a:rPr>
              <a:t> 음식점에 대한 운영현황과</a:t>
            </a:r>
          </a:p>
          <a:p>
            <a:pPr lvl="0" algn="l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 소비자 만족도에 대한 조사와 분석을 통해 제도의 본 취지와 방향성에 맞게 운영되고 있는지 살펴보고자 함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432C1-EC7E-4C07-A896-91041496C04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145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>
              <a:lnSpc>
                <a:spcPct val="200000"/>
              </a:lnSpc>
              <a:defRPr/>
            </a:pPr>
            <a:r>
              <a:rPr lang="ko-KR" altLang="en-US" sz="12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기획 배경 </a:t>
            </a:r>
            <a:r>
              <a:rPr lang="en-US" altLang="ko-KR" sz="12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최근 물가 및 외식비 상승에 착안하여 물가 안정을 위해 정부가 운영하는 제도인 </a:t>
            </a:r>
            <a:r>
              <a:rPr lang="ko-KR" altLang="en-US" sz="1200" dirty="0" err="1">
                <a:solidFill>
                  <a:schemeClr val="tx1"/>
                </a:solidFill>
              </a:rPr>
              <a:t>착한가격업소</a:t>
            </a:r>
            <a:r>
              <a:rPr lang="ko-KR" altLang="en-US" sz="1200" dirty="0">
                <a:solidFill>
                  <a:schemeClr val="tx1"/>
                </a:solidFill>
              </a:rPr>
              <a:t> 음식점에 대한 운영현황과</a:t>
            </a:r>
          </a:p>
          <a:p>
            <a:pPr lvl="0" algn="l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 소비자 만족도에 대한 조사와 분석을 통해 제도의 본 취지와 방향성에 맞게 운영되고 있는지 살펴보고자 함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432C1-EC7E-4C07-A896-91041496C04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832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432C1-EC7E-4C07-A896-91041496C04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335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432C1-EC7E-4C07-A896-91041496C04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086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432C1-EC7E-4C07-A896-91041496C04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969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10000</a:t>
            </a:r>
            <a:r>
              <a:rPr lang="ko-KR" altLang="en-US" dirty="0"/>
              <a:t>으로 나눈 근거는 한끼식사기준을 만원이라 두고 만원보다 싸면 저렴하다 생각하기 때문이고</a:t>
            </a:r>
          </a:p>
          <a:p>
            <a:r>
              <a:rPr lang="ko-KR" altLang="en-US" dirty="0" err="1"/>
              <a:t>별점의</a:t>
            </a:r>
            <a:r>
              <a:rPr lang="ko-KR" altLang="en-US" dirty="0"/>
              <a:t> 편차가 </a:t>
            </a:r>
            <a:r>
              <a:rPr lang="en-US" altLang="ko-KR" dirty="0"/>
              <a:t>+-1 </a:t>
            </a:r>
            <a:r>
              <a:rPr lang="ko-KR" altLang="en-US" dirty="0"/>
              <a:t>정도라 </a:t>
            </a:r>
            <a:r>
              <a:rPr lang="ko-KR" altLang="en-US" dirty="0" err="1"/>
              <a:t>그정도</a:t>
            </a:r>
            <a:r>
              <a:rPr lang="ko-KR" altLang="en-US" dirty="0"/>
              <a:t> </a:t>
            </a:r>
            <a:r>
              <a:rPr lang="ko-KR" altLang="en-US" dirty="0" err="1"/>
              <a:t>보정값이</a:t>
            </a:r>
            <a:r>
              <a:rPr lang="ko-KR" altLang="en-US" dirty="0"/>
              <a:t> 적당하다고 생각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432C1-EC7E-4C07-A896-91041496C04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415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가성비에 치중하기보다 어느정도 가심비를 잡을 수 있는 방향으로 가야한다</a:t>
            </a:r>
          </a:p>
          <a:p>
            <a:r>
              <a:rPr lang="ko-KR" altLang="en-US" dirty="0"/>
              <a:t>요즘 </a:t>
            </a:r>
            <a:r>
              <a:rPr lang="en-US" altLang="ko-KR" dirty="0"/>
              <a:t>MZ </a:t>
            </a:r>
            <a:r>
              <a:rPr lang="ko-KR" altLang="en-US" dirty="0"/>
              <a:t>세대는 가심비가 주요 소비성향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432C1-EC7E-4C07-A896-91041496C04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588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가성비에 치중하기보다 어느정도 가심비를 잡을 수 있는 방향으로 가야한다</a:t>
            </a:r>
          </a:p>
          <a:p>
            <a:r>
              <a:rPr lang="ko-KR" altLang="en-US" dirty="0"/>
              <a:t>일반음식점에 비해 </a:t>
            </a:r>
            <a:r>
              <a:rPr lang="ko-KR" altLang="en-US" dirty="0" err="1"/>
              <a:t>별점이</a:t>
            </a:r>
            <a:r>
              <a:rPr lang="ko-KR" altLang="en-US" dirty="0"/>
              <a:t> 다소 가격도 확실히 저렴한걸로 나와</a:t>
            </a:r>
          </a:p>
          <a:p>
            <a:r>
              <a:rPr lang="ko-KR" altLang="en-US" dirty="0" err="1"/>
              <a:t>착한가격업소는</a:t>
            </a:r>
            <a:r>
              <a:rPr lang="ko-KR" altLang="en-US" dirty="0"/>
              <a:t> </a:t>
            </a:r>
            <a:r>
              <a:rPr lang="ko-KR" altLang="en-US" dirty="0" err="1"/>
              <a:t>가성비쪽에</a:t>
            </a:r>
            <a:r>
              <a:rPr lang="ko-KR" altLang="en-US" dirty="0"/>
              <a:t> 포커스가 맞춰져 있는데 가심비도 어느정도 </a:t>
            </a:r>
            <a:r>
              <a:rPr lang="ko-KR" altLang="en-US" dirty="0" err="1"/>
              <a:t>잡아야한다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432C1-EC7E-4C07-A896-91041496C04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908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35EBCD-9636-5320-2135-BCEA099F97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4D08C79-BD99-2B15-B9CA-FDB5B0CCF4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D7CD29-2FD2-5A92-CE95-DDFF5F63F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BCA2C-0339-4791-B32F-9E51AA27152F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CCFA8B-816A-EB86-E354-76A788BF2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AC2F8D-8064-0C01-1514-78BA5CC36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0B1EC-C272-4F48-AF5D-3EA5E0E9D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380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549402-A952-54D1-AB6F-B35E87734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B15C47F-1C2D-512B-70FE-781757AF33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9BB5DE-CB5F-4B6D-0EE1-DA1B49F0D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BCA2C-0339-4791-B32F-9E51AA27152F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C426B7-CB7A-F484-C4F0-10BC4689F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A05AD2-96D6-E350-34EA-FBA1610AD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0B1EC-C272-4F48-AF5D-3EA5E0E9D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984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80AEB63-5D03-703A-D538-33AF69746D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2B58AA-55EA-983D-8FBE-E35F2F0F1A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72CE77-FF41-7714-70AB-0C2B4A733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BCA2C-0339-4791-B32F-9E51AA27152F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E16B49-AACF-EE51-C2CC-4A20B2D1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F3FD20-391B-7AF1-5D2F-409E2EA8F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0B1EC-C272-4F48-AF5D-3EA5E0E9D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560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B1D0DA-0D95-DCA5-A1AA-E46EEF817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05A29B-4916-20FB-D847-88BEBD679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26791-F82C-FA7B-05BD-22C044E24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BCA2C-0339-4791-B32F-9E51AA27152F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6A15F3-6F42-FDAB-4C3B-0D282B82B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57FEE7-6AFA-364D-5D70-524635558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0B1EC-C272-4F48-AF5D-3EA5E0E9D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374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D8F68C-C74B-C4C0-A988-D40600458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9393D9-206E-00E5-060A-91322A712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82CE93-47C4-1EF6-7733-AB14FD820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BCA2C-0339-4791-B32F-9E51AA27152F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4F0EC4-2FA3-352D-ECA9-8326C5874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8666CC-353C-A754-575A-3E1334FC2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0B1EC-C272-4F48-AF5D-3EA5E0E9D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231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D89C91-5D2F-4073-D4D9-3FF4D74B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D28A04-995D-B67E-779A-A57DA3B6D9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6F7D13-A11D-B047-4868-0CF0037EA6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A94106-E9D6-38A4-EB76-2A7F9F452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BCA2C-0339-4791-B32F-9E51AA27152F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B8E590-8AFD-C795-89C6-2995BC9D5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765DC2-A12C-62AB-6328-8697E1218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0B1EC-C272-4F48-AF5D-3EA5E0E9D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47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41391A-BA08-AB3A-0E19-ED51031F2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2D1C76-F582-B6BB-C61E-2FCCB2CCD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68EEE4-4B4F-6835-9E62-27F1F0D646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D12A39-1C04-C949-5FA0-B6EE0D7D5B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EDF08E-1C14-60AC-CFEE-B273DF273B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942E68-987D-2CAD-AA00-22B115878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BCA2C-0339-4791-B32F-9E51AA27152F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59BBCB6-2F98-F280-E868-90D2F62B6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E6904FC-8111-6683-4F6E-1BC0EFAF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0B1EC-C272-4F48-AF5D-3EA5E0E9D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422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1C982F-A19F-2E44-A838-9297F703D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3C6A746-1F4E-ACFD-A2FB-E971B07A4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BCA2C-0339-4791-B32F-9E51AA27152F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FE8CCB-AC84-EAB7-BEF5-BEC0471F8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3B3FAF-450F-D389-4834-0F58CA141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0B1EC-C272-4F48-AF5D-3EA5E0E9D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968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9AE63F-EE94-D246-2EDA-813B5400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BCA2C-0339-4791-B32F-9E51AA27152F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0F2EB2E-6E77-9931-5A7E-3F8B71A27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487E14-813D-A132-E586-2194A8E5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0B1EC-C272-4F48-AF5D-3EA5E0E9D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623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B5ECC-4D7E-8AEF-EFB1-9F1ECC631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C7B4F9-594E-7377-FE4A-B024951EA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822411-6747-C589-95A4-00CEFB50E4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9FB1FF-20C9-10EE-29A0-624914317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BCA2C-0339-4791-B32F-9E51AA27152F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0DD7B2-D6FA-3FEC-5AE5-C0351136A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838485-F73D-B164-2F15-34CBA68CE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0B1EC-C272-4F48-AF5D-3EA5E0E9D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869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8D3874-01FA-A1AA-9AA9-F0FA1E94D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D20055E-242B-7A80-AF6D-13D4B89DAE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407E11-DCD6-1C9D-1E6F-0CAAB67774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B2C703-28D0-2224-B3D0-80BBB7308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BCA2C-0339-4791-B32F-9E51AA27152F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F69E5D-C1F2-DE63-787F-44A28B295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B1CC76-09FC-BBE1-A4E4-4B712387E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0B1EC-C272-4F48-AF5D-3EA5E0E9D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431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7BDECD-B6DF-09ED-7C9A-ED2A69338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DBC683-EDD1-DD81-B0C7-CBDE06CFC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059D79-5CE5-699E-6B3A-03DACF3F27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BCA2C-0339-4791-B32F-9E51AA27152F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55D56A-0418-784D-8CF3-52BD10954E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E02259-C159-547B-92AB-6D4BA90B27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0B1EC-C272-4F48-AF5D-3EA5E0E9D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17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4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88E750-E271-25CA-15CA-125004D98F3B}"/>
              </a:ext>
            </a:extLst>
          </p:cNvPr>
          <p:cNvSpPr txBox="1"/>
          <p:nvPr/>
        </p:nvSpPr>
        <p:spPr>
          <a:xfrm>
            <a:off x="508486" y="385043"/>
            <a:ext cx="11454427" cy="3189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4600" b="1" spc="-15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서울시 </a:t>
            </a:r>
            <a:r>
              <a:rPr lang="ko-KR" altLang="en-US" sz="4600" b="1" spc="-150" dirty="0" err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착한가격업소</a:t>
            </a:r>
            <a:endParaRPr lang="en-US" altLang="ko-KR" sz="4600" b="1" spc="-15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4600" b="1" spc="-15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현황조사 및 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4600" b="1" spc="-15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소비자 만족도 분석</a:t>
            </a:r>
            <a:endParaRPr lang="ko-KR" altLang="en-US" sz="4600" spc="-15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5AC1E-222D-BE23-EA7A-924BC617F2FE}"/>
              </a:ext>
            </a:extLst>
          </p:cNvPr>
          <p:cNvSpPr txBox="1"/>
          <p:nvPr/>
        </p:nvSpPr>
        <p:spPr>
          <a:xfrm>
            <a:off x="6653307" y="4712601"/>
            <a:ext cx="4979247" cy="11541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ko-KR" altLang="en-US" sz="3600" dirty="0" err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쩝쩝박</a:t>
            </a:r>
            <a:r>
              <a:rPr lang="en-US" altLang="ko-KR" sz="3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</a:t>
            </a:r>
            <a:r>
              <a:rPr lang="ko-KR" altLang="en-US" sz="3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</a:t>
            </a:r>
            <a:endParaRPr lang="en-US" altLang="ko-KR" sz="36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lvl="0" algn="r">
              <a:lnSpc>
                <a:spcPct val="150000"/>
              </a:lnSpc>
              <a:defRPr/>
            </a:pPr>
            <a:r>
              <a:rPr lang="ko-KR" altLang="en-US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이지훈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김지훈 </a:t>
            </a:r>
            <a:r>
              <a:rPr lang="ko-KR" altLang="en-US" sz="2400" dirty="0" err="1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손지수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이서정 홍효정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9756CD-03DD-12BB-362F-477F1A8CC84A}"/>
              </a:ext>
            </a:extLst>
          </p:cNvPr>
          <p:cNvSpPr txBox="1"/>
          <p:nvPr/>
        </p:nvSpPr>
        <p:spPr>
          <a:xfrm>
            <a:off x="508486" y="3649193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chemeClr val="bg1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데이터사이언스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엔지니어링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(17,18</a:t>
            </a:r>
            <a:r>
              <a:rPr lang="ko-KR" altLang="en-US" sz="1600" dirty="0" err="1">
                <a:solidFill>
                  <a:schemeClr val="bg1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회차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1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 프로젝트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EF8F6E-BA29-A156-F479-110C5909FC6D}"/>
              </a:ext>
            </a:extLst>
          </p:cNvPr>
          <p:cNvCxnSpPr>
            <a:cxnSpLocks/>
          </p:cNvCxnSpPr>
          <p:nvPr/>
        </p:nvCxnSpPr>
        <p:spPr>
          <a:xfrm>
            <a:off x="557307" y="1410936"/>
            <a:ext cx="520222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67F9586-852B-89BA-192A-82EF91AD71B8}"/>
              </a:ext>
            </a:extLst>
          </p:cNvPr>
          <p:cNvCxnSpPr>
            <a:cxnSpLocks/>
          </p:cNvCxnSpPr>
          <p:nvPr/>
        </p:nvCxnSpPr>
        <p:spPr>
          <a:xfrm>
            <a:off x="557307" y="3531576"/>
            <a:ext cx="478658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2C5C37F-6CC0-994A-2F05-D417381577EA}"/>
              </a:ext>
            </a:extLst>
          </p:cNvPr>
          <p:cNvCxnSpPr>
            <a:cxnSpLocks/>
          </p:cNvCxnSpPr>
          <p:nvPr/>
        </p:nvCxnSpPr>
        <p:spPr>
          <a:xfrm>
            <a:off x="508486" y="2442110"/>
            <a:ext cx="306598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182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99068" y="2015116"/>
            <a:ext cx="3005080" cy="238162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26785" y="3775258"/>
            <a:ext cx="1782168" cy="13236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26784" y="2006301"/>
            <a:ext cx="1782168" cy="131838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692391" y="2550245"/>
            <a:ext cx="2972825" cy="143080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9" name="직사각형 28"/>
          <p:cNvSpPr/>
          <p:nvPr/>
        </p:nvSpPr>
        <p:spPr>
          <a:xfrm>
            <a:off x="4479070" y="4396737"/>
            <a:ext cx="3050660" cy="435305"/>
          </a:xfrm>
          <a:prstGeom prst="rect">
            <a:avLst/>
          </a:prstGeom>
          <a:solidFill>
            <a:srgbClr val="224D60"/>
          </a:solidFill>
          <a:ln w="254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서울시 </a:t>
            </a:r>
            <a:r>
              <a:rPr lang="ko-KR" altLang="en-US" sz="1600" b="1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착한가격업소</a:t>
            </a:r>
            <a:r>
              <a:rPr lang="ko-KR" altLang="en-US" sz="16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현황</a:t>
            </a:r>
            <a:r>
              <a:rPr lang="en-US" altLang="ko-KR" sz="16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.csv</a:t>
            </a:r>
          </a:p>
        </p:txBody>
      </p:sp>
      <p:cxnSp>
        <p:nvCxnSpPr>
          <p:cNvPr id="44" name="직선 화살표 연결선 43"/>
          <p:cNvCxnSpPr>
            <a:cxnSpLocks/>
          </p:cNvCxnSpPr>
          <p:nvPr/>
        </p:nvCxnSpPr>
        <p:spPr>
          <a:xfrm>
            <a:off x="2308952" y="2522553"/>
            <a:ext cx="2144536" cy="241399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cxnSpLocks/>
            <a:stCxn id="26" idx="3"/>
          </p:cNvCxnSpPr>
          <p:nvPr/>
        </p:nvCxnSpPr>
        <p:spPr>
          <a:xfrm flipV="1">
            <a:off x="2308953" y="3939127"/>
            <a:ext cx="2190115" cy="497943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화살표: 왼쪽/오른쪽 49"/>
          <p:cNvSpPr/>
          <p:nvPr/>
        </p:nvSpPr>
        <p:spPr>
          <a:xfrm>
            <a:off x="7529730" y="3161695"/>
            <a:ext cx="1149385" cy="307225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7707547" y="2780082"/>
            <a:ext cx="793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비교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453488" y="4969371"/>
            <a:ext cx="27860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업소명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주소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전화번호 등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529788" y="4525523"/>
            <a:ext cx="32980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냉면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김치찌개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자장면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칼국수 등의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lvl="0">
              <a:defRPr/>
            </a:pP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외식 대표 품목별 물가 현황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B5974A0-51D3-CACF-CDA8-2BAD368DB5D6}"/>
              </a:ext>
            </a:extLst>
          </p:cNvPr>
          <p:cNvSpPr/>
          <p:nvPr/>
        </p:nvSpPr>
        <p:spPr>
          <a:xfrm>
            <a:off x="0" y="190063"/>
            <a:ext cx="12192000" cy="9739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94EFDA5-B393-A034-55CD-0282298206D0}"/>
              </a:ext>
            </a:extLst>
          </p:cNvPr>
          <p:cNvCxnSpPr>
            <a:cxnSpLocks/>
          </p:cNvCxnSpPr>
          <p:nvPr/>
        </p:nvCxnSpPr>
        <p:spPr>
          <a:xfrm>
            <a:off x="-12378" y="6667937"/>
            <a:ext cx="12204378" cy="0"/>
          </a:xfrm>
          <a:prstGeom prst="line">
            <a:avLst/>
          </a:prstGeom>
          <a:ln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CE44A8F-AFC6-F6EE-58B0-9779445EEAD7}"/>
              </a:ext>
            </a:extLst>
          </p:cNvPr>
          <p:cNvSpPr txBox="1"/>
          <p:nvPr/>
        </p:nvSpPr>
        <p:spPr>
          <a:xfrm>
            <a:off x="284937" y="503019"/>
            <a:ext cx="442781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02. 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데이터수집</a:t>
            </a:r>
            <a:r>
              <a:rPr lang="en-US" altLang="ko-KR" sz="3200" b="1" spc="-300" dirty="0">
                <a:solidFill>
                  <a:srgbClr val="224D60"/>
                </a:solidFill>
                <a:latin typeface="+mn-ea"/>
              </a:rPr>
              <a:t> ·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3200" b="1" dirty="0" err="1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전처리</a:t>
            </a:r>
            <a:endParaRPr lang="ko-KR" altLang="en-US" sz="3200" b="1" dirty="0">
              <a:solidFill>
                <a:srgbClr val="224D6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593238" y="2454362"/>
            <a:ext cx="14978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i="1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위</a:t>
            </a:r>
            <a:r>
              <a:rPr lang="en-US" altLang="ko-KR" i="1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·</a:t>
            </a:r>
            <a:r>
              <a:rPr lang="ko-KR" altLang="en-US" i="1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경도 좌표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386473" y="3858115"/>
            <a:ext cx="19894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i="1" dirty="0">
                <a:highlight>
                  <a:srgbClr val="00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메뉴</a:t>
            </a:r>
            <a:r>
              <a:rPr lang="en-US" altLang="ko-KR" i="1" dirty="0">
                <a:highlight>
                  <a:srgbClr val="00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i="1" dirty="0">
                <a:highlight>
                  <a:srgbClr val="00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가격</a:t>
            </a:r>
            <a:r>
              <a:rPr lang="en-US" altLang="ko-KR" i="1" dirty="0">
                <a:highlight>
                  <a:srgbClr val="00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endParaRPr lang="ko-KR" altLang="en-US" i="1" dirty="0">
              <a:highlight>
                <a:srgbClr val="00FF0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0" algn="ctr">
              <a:defRPr/>
            </a:pPr>
            <a:r>
              <a:rPr lang="ko-KR" altLang="en-US" i="1" dirty="0" err="1">
                <a:highlight>
                  <a:srgbClr val="00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별점</a:t>
            </a:r>
            <a:r>
              <a:rPr lang="en-US" altLang="ko-KR" i="1" dirty="0">
                <a:highlight>
                  <a:srgbClr val="00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i="1" dirty="0">
                <a:highlight>
                  <a:srgbClr val="00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키워드 리뷰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50F56C7-89A7-3738-7A6F-003417D23C0F}"/>
              </a:ext>
            </a:extLst>
          </p:cNvPr>
          <p:cNvSpPr/>
          <p:nvPr/>
        </p:nvSpPr>
        <p:spPr>
          <a:xfrm>
            <a:off x="8679115" y="3992648"/>
            <a:ext cx="3005080" cy="369332"/>
          </a:xfrm>
          <a:prstGeom prst="rect">
            <a:avLst/>
          </a:prstGeom>
          <a:solidFill>
            <a:srgbClr val="224D60"/>
          </a:solidFill>
          <a:ln w="25400">
            <a:solidFill>
              <a:srgbClr val="224D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외식 품목별 가격 현황</a:t>
            </a:r>
            <a:r>
              <a:rPr lang="en-US" altLang="ko-KR" sz="16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.csv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851AF4-5E7E-74C6-F1E5-BD1F06D0D10A}"/>
              </a:ext>
            </a:extLst>
          </p:cNvPr>
          <p:cNvSpPr txBox="1"/>
          <p:nvPr/>
        </p:nvSpPr>
        <p:spPr>
          <a:xfrm>
            <a:off x="616450" y="1194835"/>
            <a:ext cx="6108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수집 </a:t>
            </a:r>
            <a:endParaRPr lang="en-US" altLang="ko-KR" sz="28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968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6810" y="1303360"/>
            <a:ext cx="11746002" cy="1928526"/>
          </a:xfrm>
          <a:prstGeom prst="rect">
            <a:avLst/>
          </a:prstGeom>
          <a:ln>
            <a:noFill/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16514" y="2732763"/>
            <a:ext cx="7104288" cy="3299859"/>
          </a:xfrm>
          <a:prstGeom prst="rect">
            <a:avLst/>
          </a:prstGeom>
          <a:ln>
            <a:noFill/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2312CC8-7B4F-B4E5-DC0A-14BC1C871F4C}"/>
              </a:ext>
            </a:extLst>
          </p:cNvPr>
          <p:cNvSpPr/>
          <p:nvPr/>
        </p:nvSpPr>
        <p:spPr>
          <a:xfrm>
            <a:off x="0" y="190063"/>
            <a:ext cx="12192000" cy="9739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6EFF04C-0680-AA82-54F9-249AE0378DF4}"/>
              </a:ext>
            </a:extLst>
          </p:cNvPr>
          <p:cNvCxnSpPr>
            <a:cxnSpLocks/>
          </p:cNvCxnSpPr>
          <p:nvPr/>
        </p:nvCxnSpPr>
        <p:spPr>
          <a:xfrm>
            <a:off x="-12378" y="6667937"/>
            <a:ext cx="12204378" cy="0"/>
          </a:xfrm>
          <a:prstGeom prst="line">
            <a:avLst/>
          </a:prstGeom>
          <a:ln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9C23906-7CE1-9AD1-DB2A-17B0E6440953}"/>
              </a:ext>
            </a:extLst>
          </p:cNvPr>
          <p:cNvSpPr txBox="1"/>
          <p:nvPr/>
        </p:nvSpPr>
        <p:spPr>
          <a:xfrm>
            <a:off x="284937" y="503019"/>
            <a:ext cx="442781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02. 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데이터수집</a:t>
            </a:r>
            <a:r>
              <a:rPr lang="en-US" altLang="ko-KR" sz="3200" b="1" spc="-300" dirty="0">
                <a:solidFill>
                  <a:srgbClr val="224D60"/>
                </a:solidFill>
                <a:latin typeface="+mn-ea"/>
              </a:rPr>
              <a:t> ·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3200" b="1" dirty="0" err="1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전처리</a:t>
            </a:r>
            <a:endParaRPr lang="ko-KR" altLang="en-US" sz="3200" b="1" dirty="0">
              <a:solidFill>
                <a:srgbClr val="224D6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D252D7-0016-6A27-9B80-0BD0DFC9B36F}"/>
              </a:ext>
            </a:extLst>
          </p:cNvPr>
          <p:cNvSpPr txBox="1"/>
          <p:nvPr/>
        </p:nvSpPr>
        <p:spPr>
          <a:xfrm>
            <a:off x="850103" y="3634387"/>
            <a:ext cx="496561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#</a:t>
            </a:r>
            <a:r>
              <a:rPr lang="ko-KR" altLang="en-US" sz="3200" i="1" spc="-300" dirty="0" err="1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착한가격</a:t>
            </a:r>
            <a:r>
              <a:rPr lang="ko-KR" altLang="en-US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업소의</a:t>
            </a:r>
            <a:endParaRPr lang="en-US" altLang="ko-KR" sz="3200" i="1" spc="-300" dirty="0">
              <a:solidFill>
                <a:schemeClr val="bg1"/>
              </a:solidFill>
              <a:highlight>
                <a:srgbClr val="224D6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0">
              <a:defRPr/>
            </a:pPr>
            <a:r>
              <a:rPr lang="en-US" altLang="ko-KR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#</a:t>
            </a:r>
            <a:r>
              <a:rPr lang="ko-KR" altLang="en-US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위</a:t>
            </a:r>
            <a:r>
              <a:rPr lang="en-US" altLang="ko-KR" sz="3200" b="1" i="1" spc="-300" dirty="0">
                <a:solidFill>
                  <a:schemeClr val="bg1"/>
                </a:solidFill>
                <a:highlight>
                  <a:srgbClr val="224D60"/>
                </a:highlight>
                <a:latin typeface="+mn-ea"/>
              </a:rPr>
              <a:t> · </a:t>
            </a:r>
            <a:r>
              <a:rPr lang="ko-KR" altLang="en-US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경도 </a:t>
            </a:r>
            <a:r>
              <a:rPr lang="ko-KR" altLang="en-US" sz="3200" i="1" spc="-300" dirty="0" err="1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크롤링</a:t>
            </a:r>
            <a:endParaRPr lang="en-US" altLang="ko-KR" sz="3200" i="1" spc="-300" dirty="0">
              <a:solidFill>
                <a:schemeClr val="bg1"/>
              </a:solidFill>
              <a:highlight>
                <a:srgbClr val="224D6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002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-1" t="-1" r="13087" b="17156"/>
          <a:stretch/>
        </p:blipFill>
        <p:spPr>
          <a:xfrm>
            <a:off x="2400300" y="1350169"/>
            <a:ext cx="9334500" cy="500481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ED61627-8785-D51C-015C-5BA89B0F7BC1}"/>
              </a:ext>
            </a:extLst>
          </p:cNvPr>
          <p:cNvSpPr/>
          <p:nvPr/>
        </p:nvSpPr>
        <p:spPr>
          <a:xfrm>
            <a:off x="6985000" y="1303492"/>
            <a:ext cx="482600" cy="237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65B465-4BBB-2733-6E2B-D66F885EE078}"/>
              </a:ext>
            </a:extLst>
          </p:cNvPr>
          <p:cNvSpPr txBox="1"/>
          <p:nvPr/>
        </p:nvSpPr>
        <p:spPr>
          <a:xfrm>
            <a:off x="488992" y="4104015"/>
            <a:ext cx="49656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#</a:t>
            </a:r>
            <a:r>
              <a:rPr lang="ko-KR" altLang="en-US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첫번째 식당  </a:t>
            </a:r>
            <a:r>
              <a:rPr lang="en-US" altLang="ko-KR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URL</a:t>
            </a:r>
            <a:r>
              <a:rPr lang="ko-KR" altLang="en-US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접근</a:t>
            </a:r>
            <a:endParaRPr lang="en-US" altLang="ko-KR" sz="3200" i="1" spc="-300" dirty="0">
              <a:solidFill>
                <a:schemeClr val="bg1"/>
              </a:solidFill>
              <a:highlight>
                <a:srgbClr val="224D6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158D29-4DD1-4912-405C-4138D733ACFA}"/>
              </a:ext>
            </a:extLst>
          </p:cNvPr>
          <p:cNvSpPr/>
          <p:nvPr/>
        </p:nvSpPr>
        <p:spPr>
          <a:xfrm>
            <a:off x="0" y="190063"/>
            <a:ext cx="12192000" cy="9739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FD0A2E9-6566-6052-670A-100FF8B7E7E3}"/>
              </a:ext>
            </a:extLst>
          </p:cNvPr>
          <p:cNvCxnSpPr>
            <a:cxnSpLocks/>
          </p:cNvCxnSpPr>
          <p:nvPr/>
        </p:nvCxnSpPr>
        <p:spPr>
          <a:xfrm>
            <a:off x="-12378" y="6667937"/>
            <a:ext cx="12204378" cy="0"/>
          </a:xfrm>
          <a:prstGeom prst="line">
            <a:avLst/>
          </a:prstGeom>
          <a:ln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77EA4E4-2C91-93A0-79EF-4FEB6F9BB44A}"/>
              </a:ext>
            </a:extLst>
          </p:cNvPr>
          <p:cNvSpPr txBox="1"/>
          <p:nvPr/>
        </p:nvSpPr>
        <p:spPr>
          <a:xfrm>
            <a:off x="284937" y="503019"/>
            <a:ext cx="442781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02. 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데이터수집</a:t>
            </a:r>
            <a:r>
              <a:rPr lang="en-US" altLang="ko-KR" sz="3200" b="1" spc="-300" dirty="0">
                <a:solidFill>
                  <a:srgbClr val="224D60"/>
                </a:solidFill>
                <a:latin typeface="+mn-ea"/>
              </a:rPr>
              <a:t> ·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3200" b="1" dirty="0" err="1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전처리</a:t>
            </a:r>
            <a:endParaRPr lang="ko-KR" altLang="en-US" sz="3200" b="1" dirty="0">
              <a:solidFill>
                <a:srgbClr val="224D6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7587A4-5E00-8321-3E94-80D6550B9CC0}"/>
              </a:ext>
            </a:extLst>
          </p:cNvPr>
          <p:cNvSpPr/>
          <p:nvPr/>
        </p:nvSpPr>
        <p:spPr>
          <a:xfrm>
            <a:off x="2971800" y="2240028"/>
            <a:ext cx="1740952" cy="7825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C8D1F7-2465-0BAA-79DA-501F00993C40}"/>
              </a:ext>
            </a:extLst>
          </p:cNvPr>
          <p:cNvSpPr txBox="1"/>
          <p:nvPr/>
        </p:nvSpPr>
        <p:spPr>
          <a:xfrm>
            <a:off x="7479250" y="640339"/>
            <a:ext cx="61087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#</a:t>
            </a:r>
            <a:r>
              <a:rPr lang="ko-KR" altLang="en-US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업소 아이디 </a:t>
            </a:r>
            <a:r>
              <a:rPr lang="ko-KR" altLang="en-US" sz="3200" i="1" spc="-300" dirty="0" err="1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크롤링</a:t>
            </a:r>
            <a:endParaRPr lang="en-US" altLang="ko-KR" sz="3200" i="1" spc="-300" dirty="0">
              <a:solidFill>
                <a:schemeClr val="bg1"/>
              </a:solidFill>
              <a:highlight>
                <a:srgbClr val="224D6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749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-172" r="24319" b="23608"/>
          <a:stretch/>
        </p:blipFill>
        <p:spPr>
          <a:xfrm>
            <a:off x="2089236" y="1125902"/>
            <a:ext cx="8775700" cy="497146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FF20102-C7E4-4148-AFB7-E6B5EC2103D6}"/>
              </a:ext>
            </a:extLst>
          </p:cNvPr>
          <p:cNvSpPr/>
          <p:nvPr/>
        </p:nvSpPr>
        <p:spPr>
          <a:xfrm>
            <a:off x="0" y="190063"/>
            <a:ext cx="12192000" cy="9739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D4BE2D3-4DCD-1CA2-AB6B-23C044083901}"/>
              </a:ext>
            </a:extLst>
          </p:cNvPr>
          <p:cNvCxnSpPr>
            <a:cxnSpLocks/>
          </p:cNvCxnSpPr>
          <p:nvPr/>
        </p:nvCxnSpPr>
        <p:spPr>
          <a:xfrm>
            <a:off x="-12378" y="6667937"/>
            <a:ext cx="12204378" cy="0"/>
          </a:xfrm>
          <a:prstGeom prst="line">
            <a:avLst/>
          </a:prstGeom>
          <a:ln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E2523BF-11DE-F6B5-3C9D-D78531BBA57C}"/>
              </a:ext>
            </a:extLst>
          </p:cNvPr>
          <p:cNvSpPr txBox="1"/>
          <p:nvPr/>
        </p:nvSpPr>
        <p:spPr>
          <a:xfrm>
            <a:off x="284937" y="503019"/>
            <a:ext cx="442781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02. 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데이터수집</a:t>
            </a:r>
            <a:r>
              <a:rPr lang="en-US" altLang="ko-KR" sz="3200" b="1" spc="-300" dirty="0">
                <a:solidFill>
                  <a:srgbClr val="224D60"/>
                </a:solidFill>
                <a:latin typeface="+mn-ea"/>
              </a:rPr>
              <a:t> ·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3200" b="1" dirty="0" err="1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전처리</a:t>
            </a:r>
            <a:endParaRPr lang="ko-KR" altLang="en-US" sz="3200" b="1" dirty="0">
              <a:solidFill>
                <a:srgbClr val="224D6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4961DCB-3407-65E2-4C25-33BC42BE78E5}"/>
              </a:ext>
            </a:extLst>
          </p:cNvPr>
          <p:cNvSpPr/>
          <p:nvPr/>
        </p:nvSpPr>
        <p:spPr>
          <a:xfrm>
            <a:off x="8991600" y="4251422"/>
            <a:ext cx="596900" cy="2412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930B68-E92B-D722-E8A0-B0ACB77F052A}"/>
              </a:ext>
            </a:extLst>
          </p:cNvPr>
          <p:cNvSpPr txBox="1"/>
          <p:nvPr/>
        </p:nvSpPr>
        <p:spPr>
          <a:xfrm>
            <a:off x="8991600" y="3429000"/>
            <a:ext cx="2667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#</a:t>
            </a:r>
            <a:r>
              <a:rPr lang="ko-KR" altLang="en-US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각 업소리뷰</a:t>
            </a:r>
            <a:endParaRPr lang="en-US" altLang="ko-KR" sz="3200" i="1" spc="-300" dirty="0">
              <a:solidFill>
                <a:schemeClr val="bg1"/>
              </a:solidFill>
              <a:highlight>
                <a:srgbClr val="224D6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264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33750" b="39256"/>
          <a:stretch/>
        </p:blipFill>
        <p:spPr>
          <a:xfrm>
            <a:off x="1524000" y="1394798"/>
            <a:ext cx="8724900" cy="449984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8E49D48-BAD2-946A-A073-F03A4AC3EB72}"/>
              </a:ext>
            </a:extLst>
          </p:cNvPr>
          <p:cNvSpPr/>
          <p:nvPr/>
        </p:nvSpPr>
        <p:spPr>
          <a:xfrm>
            <a:off x="0" y="190063"/>
            <a:ext cx="12192000" cy="9739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169FA6-F8E2-54E9-E2B4-A1EDE1A6F3C3}"/>
              </a:ext>
            </a:extLst>
          </p:cNvPr>
          <p:cNvCxnSpPr>
            <a:cxnSpLocks/>
          </p:cNvCxnSpPr>
          <p:nvPr/>
        </p:nvCxnSpPr>
        <p:spPr>
          <a:xfrm>
            <a:off x="-12378" y="6667937"/>
            <a:ext cx="12204378" cy="0"/>
          </a:xfrm>
          <a:prstGeom prst="line">
            <a:avLst/>
          </a:prstGeom>
          <a:ln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8A5F27B-2678-28C5-D533-0D172F850F58}"/>
              </a:ext>
            </a:extLst>
          </p:cNvPr>
          <p:cNvSpPr txBox="1"/>
          <p:nvPr/>
        </p:nvSpPr>
        <p:spPr>
          <a:xfrm>
            <a:off x="284937" y="503019"/>
            <a:ext cx="442781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02. 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데이터수집</a:t>
            </a:r>
            <a:r>
              <a:rPr lang="en-US" altLang="ko-KR" sz="3200" b="1" spc="-300" dirty="0">
                <a:solidFill>
                  <a:srgbClr val="224D60"/>
                </a:solidFill>
                <a:latin typeface="+mn-ea"/>
              </a:rPr>
              <a:t> ·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3200" b="1" dirty="0" err="1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전처리</a:t>
            </a:r>
            <a:endParaRPr lang="ko-KR" altLang="en-US" sz="3200" b="1" dirty="0">
              <a:solidFill>
                <a:srgbClr val="224D6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4AD164-D59D-DB54-2689-80E999D590E7}"/>
              </a:ext>
            </a:extLst>
          </p:cNvPr>
          <p:cNvSpPr/>
          <p:nvPr/>
        </p:nvSpPr>
        <p:spPr>
          <a:xfrm flipH="1" flipV="1">
            <a:off x="1524000" y="3295084"/>
            <a:ext cx="1600200" cy="3752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E24E99-07B2-0E09-471F-7EE12802046F}"/>
              </a:ext>
            </a:extLst>
          </p:cNvPr>
          <p:cNvSpPr txBox="1"/>
          <p:nvPr/>
        </p:nvSpPr>
        <p:spPr>
          <a:xfrm>
            <a:off x="3353300" y="3131691"/>
            <a:ext cx="739034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#</a:t>
            </a:r>
            <a:r>
              <a:rPr lang="ko-KR" altLang="en-US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각 업소 방문자 리뷰</a:t>
            </a:r>
            <a:endParaRPr lang="en-US" altLang="ko-KR" sz="3200" i="1" spc="-300" dirty="0">
              <a:solidFill>
                <a:schemeClr val="bg1"/>
              </a:solidFill>
              <a:highlight>
                <a:srgbClr val="224D6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0">
              <a:defRPr/>
            </a:pPr>
            <a:r>
              <a:rPr lang="en-US" altLang="ko-KR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# “</a:t>
            </a:r>
            <a:r>
              <a:rPr lang="ko-KR" altLang="en-US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이런 점이 좋았어요</a:t>
            </a:r>
            <a:r>
              <a:rPr lang="en-US" altLang="ko-KR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” </a:t>
            </a:r>
            <a:r>
              <a:rPr lang="ko-KR" altLang="en-US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리뷰 키워드</a:t>
            </a:r>
            <a:endParaRPr lang="en-US" altLang="ko-KR" sz="3200" i="1" spc="-300" dirty="0">
              <a:solidFill>
                <a:schemeClr val="bg1"/>
              </a:solidFill>
              <a:highlight>
                <a:srgbClr val="224D6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920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51090" y="1369373"/>
            <a:ext cx="9407780" cy="4553306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1255331" y="2217854"/>
            <a:ext cx="9407780" cy="30907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1312990" y="5483530"/>
            <a:ext cx="457200" cy="2995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3A2A3D5-5E59-4EAA-987F-D4FAD3DC4A51}"/>
              </a:ext>
            </a:extLst>
          </p:cNvPr>
          <p:cNvSpPr/>
          <p:nvPr/>
        </p:nvSpPr>
        <p:spPr>
          <a:xfrm>
            <a:off x="0" y="190063"/>
            <a:ext cx="12192000" cy="9739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9B47C75-9016-AB28-86FA-742487F0A543}"/>
              </a:ext>
            </a:extLst>
          </p:cNvPr>
          <p:cNvCxnSpPr>
            <a:cxnSpLocks/>
          </p:cNvCxnSpPr>
          <p:nvPr/>
        </p:nvCxnSpPr>
        <p:spPr>
          <a:xfrm>
            <a:off x="-12378" y="6667937"/>
            <a:ext cx="12204378" cy="0"/>
          </a:xfrm>
          <a:prstGeom prst="line">
            <a:avLst/>
          </a:prstGeom>
          <a:ln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6A7AC30-073F-036E-9BA6-CFCC7E211A04}"/>
              </a:ext>
            </a:extLst>
          </p:cNvPr>
          <p:cNvSpPr txBox="1"/>
          <p:nvPr/>
        </p:nvSpPr>
        <p:spPr>
          <a:xfrm>
            <a:off x="284937" y="503019"/>
            <a:ext cx="442781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02. 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데이터수집</a:t>
            </a:r>
            <a:r>
              <a:rPr lang="en-US" altLang="ko-KR" sz="3200" b="1" spc="-300" dirty="0">
                <a:solidFill>
                  <a:srgbClr val="224D60"/>
                </a:solidFill>
                <a:latin typeface="+mn-ea"/>
              </a:rPr>
              <a:t> ·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3200" b="1" dirty="0" err="1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전처리</a:t>
            </a:r>
            <a:endParaRPr lang="ko-KR" altLang="en-US" sz="3200" b="1" dirty="0">
              <a:solidFill>
                <a:srgbClr val="224D6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A18CFF-6835-986D-99C6-96149DA2FA7C}"/>
              </a:ext>
            </a:extLst>
          </p:cNvPr>
          <p:cNvSpPr txBox="1"/>
          <p:nvPr/>
        </p:nvSpPr>
        <p:spPr>
          <a:xfrm>
            <a:off x="6800834" y="2522519"/>
            <a:ext cx="43409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#</a:t>
            </a:r>
            <a:r>
              <a:rPr lang="ko-KR" altLang="en-US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리뷰 키워드별 개수</a:t>
            </a:r>
            <a:endParaRPr lang="en-US" altLang="ko-KR" sz="3200" i="1" spc="-300" dirty="0">
              <a:solidFill>
                <a:schemeClr val="bg1"/>
              </a:solidFill>
              <a:highlight>
                <a:srgbClr val="224D6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0AF290-774A-97C0-AB82-3765321A7969}"/>
              </a:ext>
            </a:extLst>
          </p:cNvPr>
          <p:cNvSpPr txBox="1"/>
          <p:nvPr/>
        </p:nvSpPr>
        <p:spPr>
          <a:xfrm>
            <a:off x="1770190" y="5019452"/>
            <a:ext cx="610759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 sz="3200" i="1" spc="-300" dirty="0">
              <a:solidFill>
                <a:schemeClr val="bg1"/>
              </a:solidFill>
              <a:highlight>
                <a:srgbClr val="224D6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0">
              <a:defRPr/>
            </a:pPr>
            <a:r>
              <a:rPr lang="en-US" altLang="ko-KR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#</a:t>
            </a:r>
            <a:r>
              <a:rPr lang="ko-KR" altLang="en-US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총 </a:t>
            </a:r>
            <a:r>
              <a:rPr lang="ko-KR" altLang="en-US" sz="3200" i="1" spc="-300" dirty="0" err="1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별점</a:t>
            </a:r>
            <a:r>
              <a:rPr lang="ko-KR" altLang="en-US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3200" i="1" spc="-300" dirty="0" err="1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크롤링</a:t>
            </a:r>
            <a:endParaRPr lang="en-US" altLang="ko-KR" sz="3200" i="1" spc="-300" dirty="0">
              <a:solidFill>
                <a:schemeClr val="bg1"/>
              </a:solidFill>
              <a:highlight>
                <a:srgbClr val="224D6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893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rcRect t="17749"/>
          <a:stretch/>
        </p:blipFill>
        <p:spPr>
          <a:xfrm>
            <a:off x="593966" y="1303360"/>
            <a:ext cx="10991689" cy="502186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8E26472-64ED-2D08-EF5D-ECDA156D916B}"/>
              </a:ext>
            </a:extLst>
          </p:cNvPr>
          <p:cNvSpPr/>
          <p:nvPr/>
        </p:nvSpPr>
        <p:spPr>
          <a:xfrm>
            <a:off x="0" y="190063"/>
            <a:ext cx="12192000" cy="9739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7B1D295-CD77-C35B-2980-0134DD27D7E6}"/>
              </a:ext>
            </a:extLst>
          </p:cNvPr>
          <p:cNvCxnSpPr>
            <a:cxnSpLocks/>
          </p:cNvCxnSpPr>
          <p:nvPr/>
        </p:nvCxnSpPr>
        <p:spPr>
          <a:xfrm>
            <a:off x="-12378" y="6667937"/>
            <a:ext cx="12204378" cy="0"/>
          </a:xfrm>
          <a:prstGeom prst="line">
            <a:avLst/>
          </a:prstGeom>
          <a:ln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45DF6F8-FFBA-8183-F0B4-A008B3EEE049}"/>
              </a:ext>
            </a:extLst>
          </p:cNvPr>
          <p:cNvSpPr txBox="1"/>
          <p:nvPr/>
        </p:nvSpPr>
        <p:spPr>
          <a:xfrm>
            <a:off x="284937" y="503019"/>
            <a:ext cx="442781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02. 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데이터수집</a:t>
            </a:r>
            <a:r>
              <a:rPr lang="en-US" altLang="ko-KR" sz="3200" b="1" spc="-300" dirty="0">
                <a:solidFill>
                  <a:srgbClr val="224D60"/>
                </a:solidFill>
                <a:latin typeface="+mn-ea"/>
              </a:rPr>
              <a:t> ·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3200" b="1" dirty="0" err="1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전처리</a:t>
            </a:r>
            <a:endParaRPr lang="ko-KR" altLang="en-US" sz="3200" b="1" dirty="0">
              <a:solidFill>
                <a:srgbClr val="224D6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ADFDD75-93EB-C9BE-0E68-F5212CF1906B}"/>
              </a:ext>
            </a:extLst>
          </p:cNvPr>
          <p:cNvSpPr/>
          <p:nvPr/>
        </p:nvSpPr>
        <p:spPr>
          <a:xfrm>
            <a:off x="914400" y="2565400"/>
            <a:ext cx="7035800" cy="977900"/>
          </a:xfrm>
          <a:prstGeom prst="rect">
            <a:avLst/>
          </a:prstGeom>
          <a:solidFill>
            <a:srgbClr val="C00000">
              <a:alpha val="8000"/>
            </a:srgbClr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385EDC-ED16-9E0C-6C6B-F69515DAC457}"/>
              </a:ext>
            </a:extLst>
          </p:cNvPr>
          <p:cNvSpPr txBox="1"/>
          <p:nvPr/>
        </p:nvSpPr>
        <p:spPr>
          <a:xfrm>
            <a:off x="5727700" y="1576354"/>
            <a:ext cx="61087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#</a:t>
            </a:r>
            <a:r>
              <a:rPr lang="ko-KR" altLang="en-US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주요 키워드 </a:t>
            </a:r>
            <a:r>
              <a:rPr lang="en-US" altLang="ko-KR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15</a:t>
            </a:r>
            <a:r>
              <a:rPr lang="ko-KR" altLang="en-US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 위주</a:t>
            </a:r>
            <a:endParaRPr lang="en-US" altLang="ko-KR" sz="3200" i="1" spc="-300" dirty="0">
              <a:solidFill>
                <a:schemeClr val="bg1"/>
              </a:solidFill>
              <a:highlight>
                <a:srgbClr val="224D6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777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69112" y="1700725"/>
            <a:ext cx="7962901" cy="409420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CB9A31F-CA4E-6918-B66A-5F966990588B}"/>
              </a:ext>
            </a:extLst>
          </p:cNvPr>
          <p:cNvSpPr/>
          <p:nvPr/>
        </p:nvSpPr>
        <p:spPr>
          <a:xfrm>
            <a:off x="0" y="190063"/>
            <a:ext cx="12192000" cy="9739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54BB669-16F8-EB4B-A52F-A324680DE8A4}"/>
              </a:ext>
            </a:extLst>
          </p:cNvPr>
          <p:cNvCxnSpPr>
            <a:cxnSpLocks/>
          </p:cNvCxnSpPr>
          <p:nvPr/>
        </p:nvCxnSpPr>
        <p:spPr>
          <a:xfrm>
            <a:off x="-12378" y="6667937"/>
            <a:ext cx="12204378" cy="0"/>
          </a:xfrm>
          <a:prstGeom prst="line">
            <a:avLst/>
          </a:prstGeom>
          <a:ln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37BDBC-F421-DE88-E104-54519E5508BE}"/>
              </a:ext>
            </a:extLst>
          </p:cNvPr>
          <p:cNvSpPr txBox="1"/>
          <p:nvPr/>
        </p:nvSpPr>
        <p:spPr>
          <a:xfrm>
            <a:off x="284937" y="503019"/>
            <a:ext cx="442781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02. 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데이터수집</a:t>
            </a:r>
            <a:r>
              <a:rPr lang="en-US" altLang="ko-KR" sz="3200" b="1" spc="-300" dirty="0">
                <a:solidFill>
                  <a:srgbClr val="224D60"/>
                </a:solidFill>
                <a:latin typeface="+mn-ea"/>
              </a:rPr>
              <a:t> ·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3200" b="1" dirty="0" err="1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전처리</a:t>
            </a:r>
            <a:endParaRPr lang="ko-KR" altLang="en-US" sz="3200" b="1" dirty="0">
              <a:solidFill>
                <a:srgbClr val="224D6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5AD059-8EDD-A3D0-5A4D-189F42333A39}"/>
              </a:ext>
            </a:extLst>
          </p:cNvPr>
          <p:cNvSpPr txBox="1"/>
          <p:nvPr/>
        </p:nvSpPr>
        <p:spPr>
          <a:xfrm>
            <a:off x="1342927" y="5794931"/>
            <a:ext cx="99799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i="1" spc="-3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</a:t>
            </a:r>
            <a:r>
              <a:rPr lang="en-US" altLang="ko-KR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#</a:t>
            </a:r>
            <a:r>
              <a:rPr lang="ko-KR" altLang="en-US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수집되지 않은 데이터 </a:t>
            </a:r>
            <a:r>
              <a:rPr lang="en-US" altLang="ko-KR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NULL</a:t>
            </a:r>
            <a:r>
              <a:rPr lang="ko-KR" altLang="en-US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값</a:t>
            </a:r>
            <a:r>
              <a:rPr lang="en-US" altLang="ko-KR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(-)</a:t>
            </a:r>
            <a:r>
              <a:rPr lang="ko-KR" altLang="en-US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처리 </a:t>
            </a:r>
            <a:r>
              <a:rPr lang="ko-KR" altLang="en-US" sz="3200" i="1" spc="-3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     </a:t>
            </a:r>
            <a:r>
              <a:rPr lang="en-US" altLang="ko-KR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#</a:t>
            </a:r>
            <a:r>
              <a:rPr lang="ko-KR" altLang="en-US" sz="3200" i="1" spc="-300" dirty="0" err="1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메뉴라벨링</a:t>
            </a:r>
            <a:r>
              <a:rPr lang="ko-KR" altLang="en-US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3200" i="1" spc="-300" dirty="0">
              <a:solidFill>
                <a:schemeClr val="bg1"/>
              </a:solidFill>
              <a:highlight>
                <a:srgbClr val="224D6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CC8808-15C9-368E-2B24-72ABADAD3AD6}"/>
              </a:ext>
            </a:extLst>
          </p:cNvPr>
          <p:cNvSpPr txBox="1"/>
          <p:nvPr/>
        </p:nvSpPr>
        <p:spPr>
          <a:xfrm>
            <a:off x="616450" y="1194835"/>
            <a:ext cx="6108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최종 데이터셋 </a:t>
            </a:r>
            <a:endParaRPr lang="en-US" altLang="ko-KR" sz="28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DC4FD6-BE4E-0C7F-0F6A-B86CFEB53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9372" y="1714428"/>
            <a:ext cx="1899700" cy="408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0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4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4D9562-79A0-16A4-853D-040CCD87D6F1}"/>
              </a:ext>
            </a:extLst>
          </p:cNvPr>
          <p:cNvSpPr txBox="1"/>
          <p:nvPr/>
        </p:nvSpPr>
        <p:spPr>
          <a:xfrm>
            <a:off x="9206139" y="1970853"/>
            <a:ext cx="2579552" cy="22159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just">
              <a:defRPr/>
            </a:pPr>
            <a:r>
              <a:rPr lang="en-US" altLang="ko-KR" sz="138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03</a:t>
            </a:r>
            <a:endParaRPr lang="ko-KR" altLang="en-US" sz="138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89C8D7-E96A-1F7F-E62B-4A6578A67853}"/>
              </a:ext>
            </a:extLst>
          </p:cNvPr>
          <p:cNvSpPr txBox="1"/>
          <p:nvPr/>
        </p:nvSpPr>
        <p:spPr>
          <a:xfrm>
            <a:off x="6205317" y="3931097"/>
            <a:ext cx="5580374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just">
              <a:defRPr/>
            </a:pPr>
            <a:r>
              <a:rPr lang="ko-KR" altLang="en-US" sz="4800" b="1" spc="-30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시각화 및 분석</a:t>
            </a:r>
            <a:endParaRPr lang="ko-KR" altLang="en-US" sz="4800" b="1" spc="-3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FC1EC1C-365A-7736-E26B-1C4DB2323EB9}"/>
              </a:ext>
            </a:extLst>
          </p:cNvPr>
          <p:cNvCxnSpPr>
            <a:cxnSpLocks/>
          </p:cNvCxnSpPr>
          <p:nvPr/>
        </p:nvCxnSpPr>
        <p:spPr>
          <a:xfrm>
            <a:off x="0" y="5935435"/>
            <a:ext cx="12192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0597626-2DC0-5622-4AE5-B475606DA884}"/>
              </a:ext>
            </a:extLst>
          </p:cNvPr>
          <p:cNvCxnSpPr>
            <a:cxnSpLocks/>
          </p:cNvCxnSpPr>
          <p:nvPr/>
        </p:nvCxnSpPr>
        <p:spPr>
          <a:xfrm>
            <a:off x="0" y="6095188"/>
            <a:ext cx="12192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5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EC11BC-B312-806E-4F62-68C0BCE94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726" y="1814570"/>
            <a:ext cx="4305136" cy="448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7C45631-15FA-469B-0909-79BA52FFBAA7}"/>
              </a:ext>
            </a:extLst>
          </p:cNvPr>
          <p:cNvSpPr/>
          <p:nvPr/>
        </p:nvSpPr>
        <p:spPr>
          <a:xfrm>
            <a:off x="0" y="190063"/>
            <a:ext cx="12192000" cy="9739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F32F121-7747-AE8E-84BE-17B3D7A4D1CE}"/>
              </a:ext>
            </a:extLst>
          </p:cNvPr>
          <p:cNvCxnSpPr>
            <a:cxnSpLocks/>
          </p:cNvCxnSpPr>
          <p:nvPr/>
        </p:nvCxnSpPr>
        <p:spPr>
          <a:xfrm>
            <a:off x="-12378" y="6667937"/>
            <a:ext cx="12204378" cy="0"/>
          </a:xfrm>
          <a:prstGeom prst="line">
            <a:avLst/>
          </a:prstGeom>
          <a:ln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4113153-C85F-2E97-9E3F-25AA78B4E52E}"/>
              </a:ext>
            </a:extLst>
          </p:cNvPr>
          <p:cNvSpPr txBox="1"/>
          <p:nvPr/>
        </p:nvSpPr>
        <p:spPr>
          <a:xfrm>
            <a:off x="284937" y="503019"/>
            <a:ext cx="476444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03. 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데이터시각화 및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C43D23-E4BA-0D58-B39D-96A5FD886C55}"/>
              </a:ext>
            </a:extLst>
          </p:cNvPr>
          <p:cNvSpPr txBox="1"/>
          <p:nvPr/>
        </p:nvSpPr>
        <p:spPr>
          <a:xfrm>
            <a:off x="616450" y="1194835"/>
            <a:ext cx="6108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자치구별 </a:t>
            </a:r>
            <a:r>
              <a:rPr lang="ko-KR" altLang="en-US" sz="2800" spc="-300" dirty="0" err="1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착한가격</a:t>
            </a: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업소 현황 </a:t>
            </a:r>
            <a:endParaRPr lang="en-US" altLang="ko-KR" sz="28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617E0E6-58BD-B28D-84F1-B6AFE6176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573" y="644270"/>
            <a:ext cx="1495425" cy="57435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523AF7D-A97F-A738-C790-4357CB5F3018}"/>
              </a:ext>
            </a:extLst>
          </p:cNvPr>
          <p:cNvSpPr/>
          <p:nvPr/>
        </p:nvSpPr>
        <p:spPr>
          <a:xfrm>
            <a:off x="8240573" y="864704"/>
            <a:ext cx="1589227" cy="715616"/>
          </a:xfrm>
          <a:prstGeom prst="rect">
            <a:avLst/>
          </a:prstGeom>
          <a:solidFill>
            <a:srgbClr val="C00000">
              <a:alpha val="8000"/>
            </a:srgbClr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17FF75-0D82-0AFB-39FF-3E3B8AC7048D}"/>
              </a:ext>
            </a:extLst>
          </p:cNvPr>
          <p:cNvSpPr/>
          <p:nvPr/>
        </p:nvSpPr>
        <p:spPr>
          <a:xfrm>
            <a:off x="3419061" y="2069603"/>
            <a:ext cx="467140" cy="4230991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830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4250B85A-DE80-B05D-E52F-B02C9D5BCC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31"/>
          <a:stretch/>
        </p:blipFill>
        <p:spPr>
          <a:xfrm>
            <a:off x="-12378" y="-38099"/>
            <a:ext cx="4787578" cy="69382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3E5563-3C42-37AB-26A5-1F260C5C40D5}"/>
              </a:ext>
            </a:extLst>
          </p:cNvPr>
          <p:cNvSpPr txBox="1"/>
          <p:nvPr/>
        </p:nvSpPr>
        <p:spPr>
          <a:xfrm>
            <a:off x="4946650" y="920126"/>
            <a:ext cx="258115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b="1" dirty="0">
                <a:solidFill>
                  <a:srgbClr val="224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Contents</a:t>
            </a:r>
            <a:endParaRPr lang="ko-KR" altLang="en-US" sz="3600" b="1" dirty="0">
              <a:solidFill>
                <a:srgbClr val="224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C4E81F-0E56-0239-EAF2-DD3C89D9F661}"/>
              </a:ext>
            </a:extLst>
          </p:cNvPr>
          <p:cNvSpPr txBox="1"/>
          <p:nvPr/>
        </p:nvSpPr>
        <p:spPr>
          <a:xfrm>
            <a:off x="4946650" y="1798646"/>
            <a:ext cx="3121408" cy="5555367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lvl="0">
              <a:defRPr/>
            </a:pPr>
            <a:r>
              <a:rPr lang="en-US" altLang="ko-KR" sz="24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01.    </a:t>
            </a:r>
            <a:r>
              <a:rPr lang="ko-KR" altLang="en-US" sz="24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개요</a:t>
            </a:r>
            <a:endParaRPr lang="en-US" altLang="ko-KR" sz="24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57200" lvl="0" indent="-457200">
              <a:buFontTx/>
              <a:buChar char="-"/>
              <a:defRPr/>
            </a:pPr>
            <a:endParaRPr lang="en-US" altLang="ko-KR" sz="1600" spc="-3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lvl="0" indent="-457200">
              <a:buFontTx/>
              <a:buChar char="-"/>
              <a:defRPr/>
            </a:pPr>
            <a:r>
              <a:rPr lang="ko-KR" altLang="en-US" sz="2000" spc="-300" dirty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기획배경</a:t>
            </a:r>
            <a:endParaRPr lang="en-US" altLang="ko-KR" sz="2000" spc="-3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lvl="0" indent="-457200">
              <a:buFontTx/>
              <a:buChar char="-"/>
              <a:defRPr/>
            </a:pPr>
            <a:r>
              <a:rPr lang="ko-KR" altLang="en-US" sz="2000" spc="-300" dirty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구성원 및 역할</a:t>
            </a:r>
            <a:endParaRPr lang="en-US" altLang="ko-KR" sz="2000" spc="-3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lvl="0" indent="-457200">
              <a:buFontTx/>
              <a:buChar char="-"/>
              <a:defRPr/>
            </a:pPr>
            <a:r>
              <a:rPr lang="ko-KR" altLang="en-US" sz="2000" spc="-300" dirty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프로세스</a:t>
            </a:r>
            <a:endParaRPr lang="en-US" altLang="ko-KR" sz="2400" spc="-3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lvl="0">
              <a:defRPr/>
            </a:pPr>
            <a:endParaRPr lang="en-US" altLang="ko-KR" sz="2400" spc="-3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lvl="0">
              <a:defRPr/>
            </a:pPr>
            <a:endParaRPr lang="en-US" altLang="ko-KR" sz="1050" spc="-3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lvl="0">
              <a:defRPr/>
            </a:pPr>
            <a:endParaRPr lang="en-US" altLang="ko-KR" sz="1050" spc="-3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lvl="0">
              <a:defRPr/>
            </a:pPr>
            <a:endParaRPr lang="en-US" altLang="ko-KR" sz="500" spc="-3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lvl="0">
              <a:defRPr/>
            </a:pPr>
            <a:endParaRPr lang="en-US" altLang="ko-KR" sz="500" spc="-3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lvl="0">
              <a:defRPr/>
            </a:pPr>
            <a:endParaRPr lang="en-US" altLang="ko-KR" sz="500" spc="-3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lvl="0">
              <a:defRPr/>
            </a:pPr>
            <a:endParaRPr lang="en-US" altLang="ko-KR" sz="400" spc="-3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lvl="0">
              <a:defRPr/>
            </a:pPr>
            <a:r>
              <a:rPr lang="en-US" altLang="ko-KR" sz="24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02.   </a:t>
            </a:r>
            <a:r>
              <a:rPr lang="ko-KR" altLang="en-US" sz="24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수집 </a:t>
            </a:r>
            <a:r>
              <a:rPr lang="en-US" altLang="ko-KR" sz="24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24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spc="-300" dirty="0" err="1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전처리</a:t>
            </a:r>
            <a:endParaRPr lang="en-US" altLang="ko-KR" sz="24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0">
              <a:defRPr/>
            </a:pPr>
            <a:endParaRPr lang="en-US" altLang="ko-KR" sz="1600" spc="-300" dirty="0">
              <a:solidFill>
                <a:srgbClr val="224D6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342900" lvl="0" indent="-342900">
              <a:buFontTx/>
              <a:buChar char="-"/>
              <a:defRPr/>
            </a:pPr>
            <a:r>
              <a:rPr lang="ko-KR" altLang="en-US" sz="2000" spc="-300" dirty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업소 위</a:t>
            </a:r>
            <a:r>
              <a:rPr lang="en-US" altLang="ko-KR" sz="2000" spc="-300" dirty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</a:t>
            </a:r>
            <a:r>
              <a:rPr lang="ko-KR" altLang="en-US" sz="2000" spc="-300" dirty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경도</a:t>
            </a:r>
            <a:r>
              <a:rPr lang="en-US" altLang="ko-KR" sz="2000" spc="-300" dirty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URL </a:t>
            </a:r>
            <a:r>
              <a:rPr lang="ko-KR" altLang="en-US" sz="2000" spc="-300" dirty="0" err="1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크롤링</a:t>
            </a:r>
            <a:endParaRPr lang="en-US" altLang="ko-KR" sz="2000" spc="-3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342900" lvl="0" indent="-342900">
              <a:buFontTx/>
              <a:buChar char="-"/>
              <a:defRPr/>
            </a:pPr>
            <a:r>
              <a:rPr lang="ko-KR" altLang="en-US" sz="2000" spc="-300" dirty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리뷰 </a:t>
            </a:r>
            <a:r>
              <a:rPr lang="en-US" altLang="ko-KR" sz="2000" spc="-300" dirty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</a:t>
            </a:r>
            <a:r>
              <a:rPr lang="ko-KR" altLang="en-US" sz="2000" spc="-300" dirty="0" err="1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별점</a:t>
            </a:r>
            <a:r>
              <a:rPr lang="ko-KR" altLang="en-US" sz="2000" spc="-300" dirty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2000" spc="-300" dirty="0" err="1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크롤링</a:t>
            </a:r>
            <a:endParaRPr lang="en-US" altLang="ko-KR" sz="2000" spc="-3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lvl="0">
              <a:defRPr/>
            </a:pPr>
            <a:endParaRPr lang="en-US" altLang="ko-KR" sz="28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57200" lvl="0" indent="-457200">
              <a:buFontTx/>
              <a:buChar char="-"/>
              <a:defRPr/>
            </a:pPr>
            <a:endParaRPr lang="en-US" altLang="ko-KR" sz="28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0">
              <a:lnSpc>
                <a:spcPct val="200000"/>
              </a:lnSpc>
              <a:defRPr/>
            </a:pPr>
            <a:endParaRPr lang="ko-KR" altLang="en-US" sz="28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E207DDE-5757-F088-B69B-5CD58741FC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0126" y="1438675"/>
            <a:ext cx="3527020" cy="434587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FA7232-AC44-8F76-A9F2-F3F6B55816E9}"/>
              </a:ext>
            </a:extLst>
          </p:cNvPr>
          <p:cNvSpPr/>
          <p:nvPr/>
        </p:nvSpPr>
        <p:spPr>
          <a:xfrm>
            <a:off x="0" y="190063"/>
            <a:ext cx="12192000" cy="9739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E695271-CFA9-2131-6CD3-41CED0941FDE}"/>
              </a:ext>
            </a:extLst>
          </p:cNvPr>
          <p:cNvCxnSpPr>
            <a:cxnSpLocks/>
          </p:cNvCxnSpPr>
          <p:nvPr/>
        </p:nvCxnSpPr>
        <p:spPr>
          <a:xfrm>
            <a:off x="-12378" y="6667937"/>
            <a:ext cx="12204378" cy="0"/>
          </a:xfrm>
          <a:prstGeom prst="line">
            <a:avLst/>
          </a:prstGeom>
          <a:ln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34BEFBA-680B-7550-55EE-CA463FF68B6B}"/>
              </a:ext>
            </a:extLst>
          </p:cNvPr>
          <p:cNvSpPr txBox="1"/>
          <p:nvPr/>
        </p:nvSpPr>
        <p:spPr>
          <a:xfrm>
            <a:off x="8371543" y="1766153"/>
            <a:ext cx="364900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03.   </a:t>
            </a:r>
            <a:r>
              <a:rPr lang="ko-KR" altLang="en-US" sz="24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</a:t>
            </a:r>
            <a:r>
              <a:rPr lang="en-US" altLang="ko-KR" sz="24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시각화 및 </a:t>
            </a:r>
            <a:r>
              <a:rPr lang="ko-KR" altLang="en-US" sz="2400" spc="-300" dirty="0" err="1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전처리</a:t>
            </a:r>
            <a:endParaRPr lang="en-US" altLang="ko-KR" sz="24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57200" lvl="0" indent="-457200">
              <a:buFontTx/>
              <a:buChar char="-"/>
              <a:defRPr/>
            </a:pPr>
            <a:endParaRPr lang="en-US" altLang="ko-KR" sz="1600" spc="-3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lvl="0" indent="-457200">
              <a:buFontTx/>
              <a:buChar char="-"/>
              <a:defRPr/>
            </a:pPr>
            <a:r>
              <a:rPr lang="ko-KR" altLang="en-US" sz="2000" spc="-300" dirty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서울시 자치구별 </a:t>
            </a:r>
            <a:r>
              <a:rPr lang="ko-KR" altLang="en-US" sz="2000" spc="-300" dirty="0" err="1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착한가격</a:t>
            </a:r>
            <a:r>
              <a:rPr lang="ko-KR" altLang="en-US" sz="2000" spc="-300" dirty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업소</a:t>
            </a:r>
            <a:endParaRPr lang="en-US" altLang="ko-KR" sz="2000" spc="-3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lvl="0" indent="-457200">
              <a:buFontTx/>
              <a:buChar char="-"/>
              <a:defRPr/>
            </a:pPr>
            <a:r>
              <a:rPr lang="ko-KR" altLang="en-US" sz="2000" spc="-300" dirty="0" err="1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착한가격</a:t>
            </a:r>
            <a:r>
              <a:rPr lang="ko-KR" altLang="en-US" sz="2000" spc="-300" dirty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업소와  주변 일반 음식점의 </a:t>
            </a:r>
            <a:r>
              <a:rPr lang="ko-KR" altLang="en-US" sz="2000" spc="-300" dirty="0" err="1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별점</a:t>
            </a:r>
            <a:r>
              <a:rPr lang="ko-KR" altLang="en-US" sz="2000" spc="-300" dirty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분포</a:t>
            </a:r>
            <a:endParaRPr lang="en-US" altLang="ko-KR" sz="2000" spc="-3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lvl="0" indent="-457200">
              <a:buFontTx/>
              <a:buChar char="-"/>
              <a:defRPr/>
            </a:pPr>
            <a:r>
              <a:rPr lang="ko-KR" altLang="en-US" sz="2000" spc="-300" dirty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키워드 리뷰 상관분석</a:t>
            </a:r>
            <a:endParaRPr lang="en-US" altLang="ko-KR" sz="2000" spc="-3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lvl="0" indent="-457200">
              <a:buFontTx/>
              <a:buChar char="-"/>
              <a:defRPr/>
            </a:pPr>
            <a:r>
              <a:rPr lang="ko-KR" altLang="en-US" sz="2000" spc="-300" dirty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품목별 물가비교</a:t>
            </a:r>
            <a:endParaRPr lang="en-US" altLang="ko-KR" sz="2000" spc="-3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lvl="0">
              <a:defRPr/>
            </a:pPr>
            <a:endParaRPr lang="en-US" altLang="ko-KR" sz="800" spc="-3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lvl="0">
              <a:defRPr/>
            </a:pPr>
            <a:endParaRPr lang="en-US" altLang="ko-KR" sz="800" spc="-3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lvl="0">
              <a:defRPr/>
            </a:pPr>
            <a:endParaRPr lang="en-US" altLang="ko-KR" sz="700" spc="-3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lvl="0">
              <a:defRPr/>
            </a:pPr>
            <a:r>
              <a:rPr lang="en-US" altLang="ko-KR" sz="24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04.   </a:t>
            </a:r>
            <a:r>
              <a:rPr lang="ko-KR" altLang="en-US" sz="24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결론</a:t>
            </a:r>
            <a:endParaRPr lang="en-US" altLang="ko-KR" sz="24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57200" lvl="0" indent="-457200">
              <a:buFontTx/>
              <a:buChar char="-"/>
              <a:defRPr/>
            </a:pPr>
            <a:endParaRPr lang="en-US" altLang="ko-KR" sz="1600" spc="-3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lvl="0" indent="-457200">
              <a:buFontTx/>
              <a:buChar char="-"/>
              <a:defRPr/>
            </a:pPr>
            <a:r>
              <a:rPr lang="ko-KR" altLang="en-US" sz="2000" spc="-300" dirty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인사이트 도출</a:t>
            </a:r>
            <a:endParaRPr lang="en-US" altLang="ko-KR" sz="2000" spc="-3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lvl="0" indent="-457200">
              <a:buFontTx/>
              <a:buChar char="-"/>
              <a:defRPr/>
            </a:pPr>
            <a:r>
              <a:rPr lang="ko-KR" altLang="en-US" sz="2000" spc="-300" dirty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후기  및 </a:t>
            </a:r>
            <a:r>
              <a:rPr lang="ko-KR" altLang="en-US" sz="2000" spc="-300" dirty="0" err="1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느낀점</a:t>
            </a:r>
            <a:endParaRPr lang="en-US" altLang="ko-KR" sz="2000" spc="-3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752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1816" y="1825096"/>
            <a:ext cx="7295989" cy="410399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8B3F7AC-EA15-FA99-748B-A5D0DF7948DD}"/>
              </a:ext>
            </a:extLst>
          </p:cNvPr>
          <p:cNvSpPr/>
          <p:nvPr/>
        </p:nvSpPr>
        <p:spPr>
          <a:xfrm>
            <a:off x="0" y="190063"/>
            <a:ext cx="12192000" cy="9739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AC55D0E-A028-C02D-DD37-C69A679F1FE8}"/>
              </a:ext>
            </a:extLst>
          </p:cNvPr>
          <p:cNvCxnSpPr>
            <a:cxnSpLocks/>
          </p:cNvCxnSpPr>
          <p:nvPr/>
        </p:nvCxnSpPr>
        <p:spPr>
          <a:xfrm>
            <a:off x="-12378" y="6667937"/>
            <a:ext cx="12204378" cy="0"/>
          </a:xfrm>
          <a:prstGeom prst="line">
            <a:avLst/>
          </a:prstGeom>
          <a:ln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2F5996-7690-7018-75B8-67467D57FCA7}"/>
              </a:ext>
            </a:extLst>
          </p:cNvPr>
          <p:cNvSpPr txBox="1"/>
          <p:nvPr/>
        </p:nvSpPr>
        <p:spPr>
          <a:xfrm>
            <a:off x="284937" y="503019"/>
            <a:ext cx="476444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03. 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데이터시각화 및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A4E113-29A5-7160-4F42-1283FD964CEB}"/>
              </a:ext>
            </a:extLst>
          </p:cNvPr>
          <p:cNvSpPr txBox="1"/>
          <p:nvPr/>
        </p:nvSpPr>
        <p:spPr>
          <a:xfrm>
            <a:off x="616450" y="1194835"/>
            <a:ext cx="6108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자치구별 </a:t>
            </a:r>
            <a:r>
              <a:rPr lang="ko-KR" altLang="en-US" sz="2800" spc="-300" dirty="0" err="1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착한가격</a:t>
            </a: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업소 현황 </a:t>
            </a:r>
            <a:endParaRPr lang="en-US" altLang="ko-KR" sz="28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41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1816" y="1825096"/>
            <a:ext cx="7295989" cy="410399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8B3F7AC-EA15-FA99-748B-A5D0DF7948DD}"/>
              </a:ext>
            </a:extLst>
          </p:cNvPr>
          <p:cNvSpPr/>
          <p:nvPr/>
        </p:nvSpPr>
        <p:spPr>
          <a:xfrm>
            <a:off x="0" y="190063"/>
            <a:ext cx="12192000" cy="9739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AC55D0E-A028-C02D-DD37-C69A679F1FE8}"/>
              </a:ext>
            </a:extLst>
          </p:cNvPr>
          <p:cNvCxnSpPr>
            <a:cxnSpLocks/>
          </p:cNvCxnSpPr>
          <p:nvPr/>
        </p:nvCxnSpPr>
        <p:spPr>
          <a:xfrm>
            <a:off x="-12378" y="6667937"/>
            <a:ext cx="12204378" cy="0"/>
          </a:xfrm>
          <a:prstGeom prst="line">
            <a:avLst/>
          </a:prstGeom>
          <a:ln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2F5996-7690-7018-75B8-67467D57FCA7}"/>
              </a:ext>
            </a:extLst>
          </p:cNvPr>
          <p:cNvSpPr txBox="1"/>
          <p:nvPr/>
        </p:nvSpPr>
        <p:spPr>
          <a:xfrm>
            <a:off x="284937" y="503019"/>
            <a:ext cx="476444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03. 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데이터시각화 및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A4E113-29A5-7160-4F42-1283FD964CEB}"/>
              </a:ext>
            </a:extLst>
          </p:cNvPr>
          <p:cNvSpPr txBox="1"/>
          <p:nvPr/>
        </p:nvSpPr>
        <p:spPr>
          <a:xfrm>
            <a:off x="616450" y="1194835"/>
            <a:ext cx="6108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자치구별 </a:t>
            </a:r>
            <a:r>
              <a:rPr lang="ko-KR" altLang="en-US" sz="2800" spc="-300" dirty="0" err="1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착한가격</a:t>
            </a: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업소 현황 </a:t>
            </a:r>
            <a:endParaRPr lang="en-US" altLang="ko-KR" sz="28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632851-AA4D-AE09-0173-F49CDD905100}"/>
              </a:ext>
            </a:extLst>
          </p:cNvPr>
          <p:cNvSpPr txBox="1"/>
          <p:nvPr/>
        </p:nvSpPr>
        <p:spPr>
          <a:xfrm>
            <a:off x="6435035" y="5404172"/>
            <a:ext cx="895190" cy="369332"/>
          </a:xfrm>
          <a:prstGeom prst="rect">
            <a:avLst/>
          </a:prstGeom>
          <a:solidFill>
            <a:schemeClr val="accent3">
              <a:lumMod val="50000"/>
              <a:alpha val="72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pc="-3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 남 구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08126C-54EE-B54F-4542-24422AC819EE}"/>
              </a:ext>
            </a:extLst>
          </p:cNvPr>
          <p:cNvSpPr txBox="1"/>
          <p:nvPr/>
        </p:nvSpPr>
        <p:spPr>
          <a:xfrm>
            <a:off x="3912091" y="4425372"/>
            <a:ext cx="895190" cy="369332"/>
          </a:xfrm>
          <a:prstGeom prst="rect">
            <a:avLst/>
          </a:prstGeom>
          <a:solidFill>
            <a:schemeClr val="accent3">
              <a:lumMod val="50000"/>
              <a:alpha val="72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pc="-3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동작구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9847B-97C9-931A-EE92-ECCD497597E4}"/>
              </a:ext>
            </a:extLst>
          </p:cNvPr>
          <p:cNvSpPr txBox="1"/>
          <p:nvPr/>
        </p:nvSpPr>
        <p:spPr>
          <a:xfrm>
            <a:off x="4680596" y="3059668"/>
            <a:ext cx="1230608" cy="369332"/>
          </a:xfrm>
          <a:prstGeom prst="rect">
            <a:avLst/>
          </a:prstGeom>
          <a:solidFill>
            <a:schemeClr val="accent3">
              <a:lumMod val="50000"/>
              <a:alpha val="72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pc="-3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서대문구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C96D792B-E716-AB6D-638F-A95C4A04330C}"/>
              </a:ext>
            </a:extLst>
          </p:cNvPr>
          <p:cNvSpPr/>
          <p:nvPr/>
        </p:nvSpPr>
        <p:spPr>
          <a:xfrm>
            <a:off x="4953000" y="3498850"/>
            <a:ext cx="685800" cy="666750"/>
          </a:xfrm>
          <a:custGeom>
            <a:avLst/>
            <a:gdLst>
              <a:gd name="connsiteX0" fmla="*/ 0 w 685800"/>
              <a:gd name="connsiteY0" fmla="*/ 393700 h 666750"/>
              <a:gd name="connsiteX1" fmla="*/ 0 w 685800"/>
              <a:gd name="connsiteY1" fmla="*/ 393700 h 666750"/>
              <a:gd name="connsiteX2" fmla="*/ 120650 w 685800"/>
              <a:gd name="connsiteY2" fmla="*/ 292100 h 666750"/>
              <a:gd name="connsiteX3" fmla="*/ 222250 w 685800"/>
              <a:gd name="connsiteY3" fmla="*/ 228600 h 666750"/>
              <a:gd name="connsiteX4" fmla="*/ 273050 w 685800"/>
              <a:gd name="connsiteY4" fmla="*/ 177800 h 666750"/>
              <a:gd name="connsiteX5" fmla="*/ 336550 w 685800"/>
              <a:gd name="connsiteY5" fmla="*/ 127000 h 666750"/>
              <a:gd name="connsiteX6" fmla="*/ 387350 w 685800"/>
              <a:gd name="connsiteY6" fmla="*/ 95250 h 666750"/>
              <a:gd name="connsiteX7" fmla="*/ 457200 w 685800"/>
              <a:gd name="connsiteY7" fmla="*/ 63500 h 666750"/>
              <a:gd name="connsiteX8" fmla="*/ 482600 w 685800"/>
              <a:gd name="connsiteY8" fmla="*/ 44450 h 666750"/>
              <a:gd name="connsiteX9" fmla="*/ 501650 w 685800"/>
              <a:gd name="connsiteY9" fmla="*/ 31750 h 666750"/>
              <a:gd name="connsiteX10" fmla="*/ 520700 w 685800"/>
              <a:gd name="connsiteY10" fmla="*/ 0 h 666750"/>
              <a:gd name="connsiteX11" fmla="*/ 520700 w 685800"/>
              <a:gd name="connsiteY11" fmla="*/ 0 h 666750"/>
              <a:gd name="connsiteX12" fmla="*/ 546100 w 685800"/>
              <a:gd name="connsiteY12" fmla="*/ 374650 h 666750"/>
              <a:gd name="connsiteX13" fmla="*/ 609600 w 685800"/>
              <a:gd name="connsiteY13" fmla="*/ 406400 h 666750"/>
              <a:gd name="connsiteX14" fmla="*/ 641350 w 685800"/>
              <a:gd name="connsiteY14" fmla="*/ 444500 h 666750"/>
              <a:gd name="connsiteX15" fmla="*/ 679450 w 685800"/>
              <a:gd name="connsiteY15" fmla="*/ 488950 h 666750"/>
              <a:gd name="connsiteX16" fmla="*/ 685800 w 685800"/>
              <a:gd name="connsiteY16" fmla="*/ 508000 h 666750"/>
              <a:gd name="connsiteX17" fmla="*/ 685800 w 685800"/>
              <a:gd name="connsiteY17" fmla="*/ 508000 h 666750"/>
              <a:gd name="connsiteX18" fmla="*/ 635000 w 685800"/>
              <a:gd name="connsiteY18" fmla="*/ 609600 h 666750"/>
              <a:gd name="connsiteX19" fmla="*/ 342900 w 685800"/>
              <a:gd name="connsiteY19" fmla="*/ 666750 h 666750"/>
              <a:gd name="connsiteX20" fmla="*/ 0 w 685800"/>
              <a:gd name="connsiteY20" fmla="*/ 39370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85800" h="666750">
                <a:moveTo>
                  <a:pt x="0" y="393700"/>
                </a:moveTo>
                <a:lnTo>
                  <a:pt x="0" y="393700"/>
                </a:lnTo>
                <a:cubicBezTo>
                  <a:pt x="40217" y="359833"/>
                  <a:pt x="78444" y="323453"/>
                  <a:pt x="120650" y="292100"/>
                </a:cubicBezTo>
                <a:cubicBezTo>
                  <a:pt x="152709" y="268284"/>
                  <a:pt x="190300" y="252562"/>
                  <a:pt x="222250" y="228600"/>
                </a:cubicBezTo>
                <a:cubicBezTo>
                  <a:pt x="241408" y="214232"/>
                  <a:pt x="255502" y="194095"/>
                  <a:pt x="273050" y="177800"/>
                </a:cubicBezTo>
                <a:cubicBezTo>
                  <a:pt x="377874" y="80463"/>
                  <a:pt x="260414" y="193619"/>
                  <a:pt x="336550" y="127000"/>
                </a:cubicBezTo>
                <a:cubicBezTo>
                  <a:pt x="374435" y="93850"/>
                  <a:pt x="345732" y="105655"/>
                  <a:pt x="387350" y="95250"/>
                </a:cubicBezTo>
                <a:cubicBezTo>
                  <a:pt x="427490" y="55110"/>
                  <a:pt x="380684" y="95381"/>
                  <a:pt x="457200" y="63500"/>
                </a:cubicBezTo>
                <a:cubicBezTo>
                  <a:pt x="466969" y="59429"/>
                  <a:pt x="473988" y="50601"/>
                  <a:pt x="482600" y="44450"/>
                </a:cubicBezTo>
                <a:cubicBezTo>
                  <a:pt x="488810" y="40014"/>
                  <a:pt x="495300" y="35983"/>
                  <a:pt x="501650" y="31750"/>
                </a:cubicBezTo>
                <a:cubicBezTo>
                  <a:pt x="509893" y="7020"/>
                  <a:pt x="503267" y="17433"/>
                  <a:pt x="520700" y="0"/>
                </a:cubicBezTo>
                <a:lnTo>
                  <a:pt x="520700" y="0"/>
                </a:lnTo>
                <a:lnTo>
                  <a:pt x="546100" y="374650"/>
                </a:lnTo>
                <a:cubicBezTo>
                  <a:pt x="567267" y="385233"/>
                  <a:pt x="590516" y="392405"/>
                  <a:pt x="609600" y="406400"/>
                </a:cubicBezTo>
                <a:cubicBezTo>
                  <a:pt x="622931" y="416176"/>
                  <a:pt x="630367" y="432144"/>
                  <a:pt x="641350" y="444500"/>
                </a:cubicBezTo>
                <a:cubicBezTo>
                  <a:pt x="683804" y="492260"/>
                  <a:pt x="636250" y="431350"/>
                  <a:pt x="679450" y="488950"/>
                </a:cubicBezTo>
                <a:lnTo>
                  <a:pt x="685800" y="508000"/>
                </a:lnTo>
                <a:lnTo>
                  <a:pt x="685800" y="508000"/>
                </a:lnTo>
                <a:lnTo>
                  <a:pt x="635000" y="609600"/>
                </a:lnTo>
                <a:lnTo>
                  <a:pt x="342900" y="666750"/>
                </a:lnTo>
                <a:lnTo>
                  <a:pt x="0" y="393700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A77D1AB5-B2D6-69BB-A2F6-22AF2A53F6F2}"/>
              </a:ext>
            </a:extLst>
          </p:cNvPr>
          <p:cNvSpPr/>
          <p:nvPr/>
        </p:nvSpPr>
        <p:spPr>
          <a:xfrm>
            <a:off x="4953000" y="4592320"/>
            <a:ext cx="858520" cy="594360"/>
          </a:xfrm>
          <a:custGeom>
            <a:avLst/>
            <a:gdLst>
              <a:gd name="connsiteX0" fmla="*/ 0 w 858520"/>
              <a:gd name="connsiteY0" fmla="*/ 472440 h 594360"/>
              <a:gd name="connsiteX1" fmla="*/ 0 w 858520"/>
              <a:gd name="connsiteY1" fmla="*/ 472440 h 594360"/>
              <a:gd name="connsiteX2" fmla="*/ 177800 w 858520"/>
              <a:gd name="connsiteY2" fmla="*/ 416560 h 594360"/>
              <a:gd name="connsiteX3" fmla="*/ 213360 w 858520"/>
              <a:gd name="connsiteY3" fmla="*/ 396240 h 594360"/>
              <a:gd name="connsiteX4" fmla="*/ 259080 w 858520"/>
              <a:gd name="connsiteY4" fmla="*/ 386080 h 594360"/>
              <a:gd name="connsiteX5" fmla="*/ 365760 w 858520"/>
              <a:gd name="connsiteY5" fmla="*/ 370840 h 594360"/>
              <a:gd name="connsiteX6" fmla="*/ 386080 w 858520"/>
              <a:gd name="connsiteY6" fmla="*/ 365760 h 594360"/>
              <a:gd name="connsiteX7" fmla="*/ 401320 w 858520"/>
              <a:gd name="connsiteY7" fmla="*/ 360680 h 594360"/>
              <a:gd name="connsiteX8" fmla="*/ 452120 w 858520"/>
              <a:gd name="connsiteY8" fmla="*/ 350520 h 594360"/>
              <a:gd name="connsiteX9" fmla="*/ 462280 w 858520"/>
              <a:gd name="connsiteY9" fmla="*/ 350520 h 594360"/>
              <a:gd name="connsiteX10" fmla="*/ 462280 w 858520"/>
              <a:gd name="connsiteY10" fmla="*/ 350520 h 594360"/>
              <a:gd name="connsiteX11" fmla="*/ 741680 w 858520"/>
              <a:gd name="connsiteY11" fmla="*/ 594360 h 594360"/>
              <a:gd name="connsiteX12" fmla="*/ 858520 w 858520"/>
              <a:gd name="connsiteY12" fmla="*/ 574040 h 594360"/>
              <a:gd name="connsiteX13" fmla="*/ 828040 w 858520"/>
              <a:gd name="connsiteY13" fmla="*/ 116840 h 594360"/>
              <a:gd name="connsiteX14" fmla="*/ 502920 w 858520"/>
              <a:gd name="connsiteY14" fmla="*/ 0 h 594360"/>
              <a:gd name="connsiteX15" fmla="*/ 350520 w 858520"/>
              <a:gd name="connsiteY15" fmla="*/ 20320 h 594360"/>
              <a:gd name="connsiteX16" fmla="*/ 314960 w 858520"/>
              <a:gd name="connsiteY16" fmla="*/ 45720 h 594360"/>
              <a:gd name="connsiteX17" fmla="*/ 294640 w 858520"/>
              <a:gd name="connsiteY17" fmla="*/ 50800 h 594360"/>
              <a:gd name="connsiteX18" fmla="*/ 228600 w 858520"/>
              <a:gd name="connsiteY18" fmla="*/ 55880 h 594360"/>
              <a:gd name="connsiteX19" fmla="*/ 228600 w 858520"/>
              <a:gd name="connsiteY19" fmla="*/ 55880 h 594360"/>
              <a:gd name="connsiteX20" fmla="*/ 162560 w 858520"/>
              <a:gd name="connsiteY20" fmla="*/ 304800 h 594360"/>
              <a:gd name="connsiteX21" fmla="*/ 0 w 858520"/>
              <a:gd name="connsiteY21" fmla="*/ 472440 h 594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58520" h="594360">
                <a:moveTo>
                  <a:pt x="0" y="472440"/>
                </a:moveTo>
                <a:lnTo>
                  <a:pt x="0" y="472440"/>
                </a:lnTo>
                <a:cubicBezTo>
                  <a:pt x="59267" y="453813"/>
                  <a:pt x="123861" y="447383"/>
                  <a:pt x="177800" y="416560"/>
                </a:cubicBezTo>
                <a:cubicBezTo>
                  <a:pt x="189653" y="409787"/>
                  <a:pt x="200577" y="401034"/>
                  <a:pt x="213360" y="396240"/>
                </a:cubicBezTo>
                <a:cubicBezTo>
                  <a:pt x="227978" y="390758"/>
                  <a:pt x="243681" y="388647"/>
                  <a:pt x="259080" y="386080"/>
                </a:cubicBezTo>
                <a:cubicBezTo>
                  <a:pt x="294512" y="380175"/>
                  <a:pt x="330911" y="379552"/>
                  <a:pt x="365760" y="370840"/>
                </a:cubicBezTo>
                <a:cubicBezTo>
                  <a:pt x="372533" y="369147"/>
                  <a:pt x="379367" y="367678"/>
                  <a:pt x="386080" y="365760"/>
                </a:cubicBezTo>
                <a:cubicBezTo>
                  <a:pt x="391229" y="364289"/>
                  <a:pt x="396171" y="362151"/>
                  <a:pt x="401320" y="360680"/>
                </a:cubicBezTo>
                <a:cubicBezTo>
                  <a:pt x="418330" y="355820"/>
                  <a:pt x="434379" y="352738"/>
                  <a:pt x="452120" y="350520"/>
                </a:cubicBezTo>
                <a:cubicBezTo>
                  <a:pt x="455481" y="350100"/>
                  <a:pt x="458893" y="350520"/>
                  <a:pt x="462280" y="350520"/>
                </a:cubicBezTo>
                <a:lnTo>
                  <a:pt x="462280" y="350520"/>
                </a:lnTo>
                <a:lnTo>
                  <a:pt x="741680" y="594360"/>
                </a:lnTo>
                <a:lnTo>
                  <a:pt x="858520" y="574040"/>
                </a:lnTo>
                <a:lnTo>
                  <a:pt x="828040" y="116840"/>
                </a:lnTo>
                <a:lnTo>
                  <a:pt x="502920" y="0"/>
                </a:lnTo>
                <a:cubicBezTo>
                  <a:pt x="494145" y="763"/>
                  <a:pt x="385720" y="2720"/>
                  <a:pt x="350520" y="20320"/>
                </a:cubicBezTo>
                <a:cubicBezTo>
                  <a:pt x="337491" y="26834"/>
                  <a:pt x="327748" y="38745"/>
                  <a:pt x="314960" y="45720"/>
                </a:cubicBezTo>
                <a:cubicBezTo>
                  <a:pt x="308831" y="49063"/>
                  <a:pt x="301353" y="48882"/>
                  <a:pt x="294640" y="50800"/>
                </a:cubicBezTo>
                <a:cubicBezTo>
                  <a:pt x="258118" y="61235"/>
                  <a:pt x="301254" y="55880"/>
                  <a:pt x="228600" y="55880"/>
                </a:cubicBezTo>
                <a:lnTo>
                  <a:pt x="228600" y="55880"/>
                </a:lnTo>
                <a:lnTo>
                  <a:pt x="162560" y="304800"/>
                </a:lnTo>
                <a:lnTo>
                  <a:pt x="0" y="472440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EA17AAAD-FD19-B995-78FA-6D8CC2317D93}"/>
              </a:ext>
            </a:extLst>
          </p:cNvPr>
          <p:cNvSpPr/>
          <p:nvPr/>
        </p:nvSpPr>
        <p:spPr>
          <a:xfrm>
            <a:off x="6146653" y="4399280"/>
            <a:ext cx="1163467" cy="962377"/>
          </a:xfrm>
          <a:custGeom>
            <a:avLst/>
            <a:gdLst>
              <a:gd name="connsiteX0" fmla="*/ 147 w 1163467"/>
              <a:gd name="connsiteY0" fmla="*/ 116840 h 962377"/>
              <a:gd name="connsiteX1" fmla="*/ 147 w 1163467"/>
              <a:gd name="connsiteY1" fmla="*/ 116840 h 962377"/>
              <a:gd name="connsiteX2" fmla="*/ 142387 w 1163467"/>
              <a:gd name="connsiteY2" fmla="*/ 431800 h 962377"/>
              <a:gd name="connsiteX3" fmla="*/ 193187 w 1163467"/>
              <a:gd name="connsiteY3" fmla="*/ 513080 h 962377"/>
              <a:gd name="connsiteX4" fmla="*/ 213507 w 1163467"/>
              <a:gd name="connsiteY4" fmla="*/ 584200 h 962377"/>
              <a:gd name="connsiteX5" fmla="*/ 243987 w 1163467"/>
              <a:gd name="connsiteY5" fmla="*/ 635000 h 962377"/>
              <a:gd name="connsiteX6" fmla="*/ 259227 w 1163467"/>
              <a:gd name="connsiteY6" fmla="*/ 690880 h 962377"/>
              <a:gd name="connsiteX7" fmla="*/ 243987 w 1163467"/>
              <a:gd name="connsiteY7" fmla="*/ 695960 h 962377"/>
              <a:gd name="connsiteX8" fmla="*/ 243987 w 1163467"/>
              <a:gd name="connsiteY8" fmla="*/ 695960 h 962377"/>
              <a:gd name="connsiteX9" fmla="*/ 447187 w 1163467"/>
              <a:gd name="connsiteY9" fmla="*/ 883920 h 962377"/>
              <a:gd name="connsiteX10" fmla="*/ 604667 w 1163467"/>
              <a:gd name="connsiteY10" fmla="*/ 812800 h 962377"/>
              <a:gd name="connsiteX11" fmla="*/ 645307 w 1163467"/>
              <a:gd name="connsiteY11" fmla="*/ 792480 h 962377"/>
              <a:gd name="connsiteX12" fmla="*/ 670707 w 1163467"/>
              <a:gd name="connsiteY12" fmla="*/ 777240 h 962377"/>
              <a:gd name="connsiteX13" fmla="*/ 696107 w 1163467"/>
              <a:gd name="connsiteY13" fmla="*/ 772160 h 962377"/>
              <a:gd name="connsiteX14" fmla="*/ 762147 w 1163467"/>
              <a:gd name="connsiteY14" fmla="*/ 767080 h 962377"/>
              <a:gd name="connsiteX15" fmla="*/ 762147 w 1163467"/>
              <a:gd name="connsiteY15" fmla="*/ 767080 h 962377"/>
              <a:gd name="connsiteX16" fmla="*/ 858667 w 1163467"/>
              <a:gd name="connsiteY16" fmla="*/ 919480 h 962377"/>
              <a:gd name="connsiteX17" fmla="*/ 909467 w 1163467"/>
              <a:gd name="connsiteY17" fmla="*/ 955040 h 962377"/>
              <a:gd name="connsiteX18" fmla="*/ 924707 w 1163467"/>
              <a:gd name="connsiteY18" fmla="*/ 960120 h 962377"/>
              <a:gd name="connsiteX19" fmla="*/ 909467 w 1163467"/>
              <a:gd name="connsiteY19" fmla="*/ 960120 h 962377"/>
              <a:gd name="connsiteX20" fmla="*/ 909467 w 1163467"/>
              <a:gd name="connsiteY20" fmla="*/ 960120 h 962377"/>
              <a:gd name="connsiteX21" fmla="*/ 1041547 w 1163467"/>
              <a:gd name="connsiteY21" fmla="*/ 949960 h 962377"/>
              <a:gd name="connsiteX22" fmla="*/ 1148227 w 1163467"/>
              <a:gd name="connsiteY22" fmla="*/ 939800 h 962377"/>
              <a:gd name="connsiteX23" fmla="*/ 1163467 w 1163467"/>
              <a:gd name="connsiteY23" fmla="*/ 929640 h 962377"/>
              <a:gd name="connsiteX24" fmla="*/ 1163467 w 1163467"/>
              <a:gd name="connsiteY24" fmla="*/ 929640 h 962377"/>
              <a:gd name="connsiteX25" fmla="*/ 1107587 w 1163467"/>
              <a:gd name="connsiteY25" fmla="*/ 863600 h 962377"/>
              <a:gd name="connsiteX26" fmla="*/ 1066947 w 1163467"/>
              <a:gd name="connsiteY26" fmla="*/ 797560 h 962377"/>
              <a:gd name="connsiteX27" fmla="*/ 1061867 w 1163467"/>
              <a:gd name="connsiteY27" fmla="*/ 756920 h 962377"/>
              <a:gd name="connsiteX28" fmla="*/ 1051707 w 1163467"/>
              <a:gd name="connsiteY28" fmla="*/ 731520 h 962377"/>
              <a:gd name="connsiteX29" fmla="*/ 1046627 w 1163467"/>
              <a:gd name="connsiteY29" fmla="*/ 695960 h 962377"/>
              <a:gd name="connsiteX30" fmla="*/ 1036467 w 1163467"/>
              <a:gd name="connsiteY30" fmla="*/ 655320 h 962377"/>
              <a:gd name="connsiteX31" fmla="*/ 1021227 w 1163467"/>
              <a:gd name="connsiteY31" fmla="*/ 614680 h 962377"/>
              <a:gd name="connsiteX32" fmla="*/ 1021227 w 1163467"/>
              <a:gd name="connsiteY32" fmla="*/ 614680 h 962377"/>
              <a:gd name="connsiteX33" fmla="*/ 823107 w 1163467"/>
              <a:gd name="connsiteY33" fmla="*/ 548640 h 962377"/>
              <a:gd name="connsiteX34" fmla="*/ 716427 w 1163467"/>
              <a:gd name="connsiteY34" fmla="*/ 497840 h 962377"/>
              <a:gd name="connsiteX35" fmla="*/ 635147 w 1163467"/>
              <a:gd name="connsiteY35" fmla="*/ 447040 h 962377"/>
              <a:gd name="connsiteX36" fmla="*/ 604667 w 1163467"/>
              <a:gd name="connsiteY36" fmla="*/ 426720 h 962377"/>
              <a:gd name="connsiteX37" fmla="*/ 604667 w 1163467"/>
              <a:gd name="connsiteY37" fmla="*/ 396240 h 962377"/>
              <a:gd name="connsiteX38" fmla="*/ 604667 w 1163467"/>
              <a:gd name="connsiteY38" fmla="*/ 396240 h 962377"/>
              <a:gd name="connsiteX39" fmla="*/ 579267 w 1163467"/>
              <a:gd name="connsiteY39" fmla="*/ 284480 h 962377"/>
              <a:gd name="connsiteX40" fmla="*/ 569107 w 1163467"/>
              <a:gd name="connsiteY40" fmla="*/ 162560 h 962377"/>
              <a:gd name="connsiteX41" fmla="*/ 564027 w 1163467"/>
              <a:gd name="connsiteY41" fmla="*/ 142240 h 962377"/>
              <a:gd name="connsiteX42" fmla="*/ 553867 w 1163467"/>
              <a:gd name="connsiteY42" fmla="*/ 132080 h 962377"/>
              <a:gd name="connsiteX43" fmla="*/ 553867 w 1163467"/>
              <a:gd name="connsiteY43" fmla="*/ 132080 h 962377"/>
              <a:gd name="connsiteX44" fmla="*/ 487827 w 1163467"/>
              <a:gd name="connsiteY44" fmla="*/ 91440 h 962377"/>
              <a:gd name="connsiteX45" fmla="*/ 447187 w 1163467"/>
              <a:gd name="connsiteY45" fmla="*/ 71120 h 962377"/>
              <a:gd name="connsiteX46" fmla="*/ 447187 w 1163467"/>
              <a:gd name="connsiteY46" fmla="*/ 71120 h 962377"/>
              <a:gd name="connsiteX47" fmla="*/ 61107 w 1163467"/>
              <a:gd name="connsiteY47" fmla="*/ 0 h 962377"/>
              <a:gd name="connsiteX48" fmla="*/ 25547 w 1163467"/>
              <a:gd name="connsiteY48" fmla="*/ 50800 h 962377"/>
              <a:gd name="connsiteX49" fmla="*/ 147 w 1163467"/>
              <a:gd name="connsiteY49" fmla="*/ 86360 h 962377"/>
              <a:gd name="connsiteX50" fmla="*/ 147 w 1163467"/>
              <a:gd name="connsiteY50" fmla="*/ 116840 h 96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163467" h="962377">
                <a:moveTo>
                  <a:pt x="147" y="116840"/>
                </a:moveTo>
                <a:lnTo>
                  <a:pt x="147" y="116840"/>
                </a:lnTo>
                <a:cubicBezTo>
                  <a:pt x="47560" y="221827"/>
                  <a:pt x="91934" y="328240"/>
                  <a:pt x="142387" y="431800"/>
                </a:cubicBezTo>
                <a:cubicBezTo>
                  <a:pt x="156380" y="460523"/>
                  <a:pt x="179361" y="484277"/>
                  <a:pt x="193187" y="513080"/>
                </a:cubicBezTo>
                <a:cubicBezTo>
                  <a:pt x="241359" y="613437"/>
                  <a:pt x="176502" y="517591"/>
                  <a:pt x="213507" y="584200"/>
                </a:cubicBezTo>
                <a:cubicBezTo>
                  <a:pt x="237792" y="627913"/>
                  <a:pt x="221969" y="577754"/>
                  <a:pt x="243987" y="635000"/>
                </a:cubicBezTo>
                <a:cubicBezTo>
                  <a:pt x="248301" y="646215"/>
                  <a:pt x="255555" y="676190"/>
                  <a:pt x="259227" y="690880"/>
                </a:cubicBezTo>
                <a:lnTo>
                  <a:pt x="243987" y="695960"/>
                </a:lnTo>
                <a:lnTo>
                  <a:pt x="243987" y="695960"/>
                </a:lnTo>
                <a:lnTo>
                  <a:pt x="447187" y="883920"/>
                </a:lnTo>
                <a:cubicBezTo>
                  <a:pt x="499680" y="860213"/>
                  <a:pt x="553150" y="838559"/>
                  <a:pt x="604667" y="812800"/>
                </a:cubicBezTo>
                <a:cubicBezTo>
                  <a:pt x="618214" y="806027"/>
                  <a:pt x="631972" y="799661"/>
                  <a:pt x="645307" y="792480"/>
                </a:cubicBezTo>
                <a:cubicBezTo>
                  <a:pt x="654001" y="787799"/>
                  <a:pt x="661539" y="780907"/>
                  <a:pt x="670707" y="777240"/>
                </a:cubicBezTo>
                <a:cubicBezTo>
                  <a:pt x="678724" y="774033"/>
                  <a:pt x="687730" y="774254"/>
                  <a:pt x="696107" y="772160"/>
                </a:cubicBezTo>
                <a:cubicBezTo>
                  <a:pt x="737846" y="761725"/>
                  <a:pt x="672995" y="767080"/>
                  <a:pt x="762147" y="767080"/>
                </a:cubicBezTo>
                <a:lnTo>
                  <a:pt x="762147" y="767080"/>
                </a:lnTo>
                <a:cubicBezTo>
                  <a:pt x="798868" y="832047"/>
                  <a:pt x="811985" y="872798"/>
                  <a:pt x="858667" y="919480"/>
                </a:cubicBezTo>
                <a:cubicBezTo>
                  <a:pt x="870913" y="931726"/>
                  <a:pt x="893770" y="947191"/>
                  <a:pt x="909467" y="955040"/>
                </a:cubicBezTo>
                <a:cubicBezTo>
                  <a:pt x="914256" y="957435"/>
                  <a:pt x="924707" y="954765"/>
                  <a:pt x="924707" y="960120"/>
                </a:cubicBezTo>
                <a:cubicBezTo>
                  <a:pt x="924707" y="965200"/>
                  <a:pt x="914547" y="960120"/>
                  <a:pt x="909467" y="960120"/>
                </a:cubicBezTo>
                <a:lnTo>
                  <a:pt x="909467" y="960120"/>
                </a:lnTo>
                <a:lnTo>
                  <a:pt x="1041547" y="949960"/>
                </a:lnTo>
                <a:cubicBezTo>
                  <a:pt x="1137687" y="943093"/>
                  <a:pt x="1094222" y="950601"/>
                  <a:pt x="1148227" y="939800"/>
                </a:cubicBezTo>
                <a:lnTo>
                  <a:pt x="1163467" y="929640"/>
                </a:lnTo>
                <a:lnTo>
                  <a:pt x="1163467" y="929640"/>
                </a:lnTo>
                <a:cubicBezTo>
                  <a:pt x="1144840" y="907627"/>
                  <a:pt x="1122765" y="888119"/>
                  <a:pt x="1107587" y="863600"/>
                </a:cubicBezTo>
                <a:cubicBezTo>
                  <a:pt x="1053459" y="776163"/>
                  <a:pt x="1146759" y="864070"/>
                  <a:pt x="1066947" y="797560"/>
                </a:cubicBezTo>
                <a:cubicBezTo>
                  <a:pt x="1065254" y="784013"/>
                  <a:pt x="1064937" y="770222"/>
                  <a:pt x="1061867" y="756920"/>
                </a:cubicBezTo>
                <a:cubicBezTo>
                  <a:pt x="1059817" y="748035"/>
                  <a:pt x="1053919" y="740367"/>
                  <a:pt x="1051707" y="731520"/>
                </a:cubicBezTo>
                <a:cubicBezTo>
                  <a:pt x="1048803" y="719904"/>
                  <a:pt x="1048975" y="707701"/>
                  <a:pt x="1046627" y="695960"/>
                </a:cubicBezTo>
                <a:cubicBezTo>
                  <a:pt x="1043889" y="682268"/>
                  <a:pt x="1046341" y="665194"/>
                  <a:pt x="1036467" y="655320"/>
                </a:cubicBezTo>
                <a:cubicBezTo>
                  <a:pt x="1015240" y="634093"/>
                  <a:pt x="1021227" y="647264"/>
                  <a:pt x="1021227" y="614680"/>
                </a:cubicBezTo>
                <a:lnTo>
                  <a:pt x="1021227" y="614680"/>
                </a:lnTo>
                <a:lnTo>
                  <a:pt x="823107" y="548640"/>
                </a:lnTo>
                <a:cubicBezTo>
                  <a:pt x="684993" y="501733"/>
                  <a:pt x="803300" y="547482"/>
                  <a:pt x="716427" y="497840"/>
                </a:cubicBezTo>
                <a:cubicBezTo>
                  <a:pt x="605837" y="434646"/>
                  <a:pt x="776808" y="550925"/>
                  <a:pt x="635147" y="447040"/>
                </a:cubicBezTo>
                <a:cubicBezTo>
                  <a:pt x="625300" y="439819"/>
                  <a:pt x="604667" y="438931"/>
                  <a:pt x="604667" y="426720"/>
                </a:cubicBezTo>
                <a:lnTo>
                  <a:pt x="604667" y="396240"/>
                </a:lnTo>
                <a:lnTo>
                  <a:pt x="604667" y="396240"/>
                </a:lnTo>
                <a:cubicBezTo>
                  <a:pt x="596200" y="358987"/>
                  <a:pt x="584799" y="322281"/>
                  <a:pt x="579267" y="284480"/>
                </a:cubicBezTo>
                <a:cubicBezTo>
                  <a:pt x="553992" y="111769"/>
                  <a:pt x="585796" y="237660"/>
                  <a:pt x="569107" y="162560"/>
                </a:cubicBezTo>
                <a:cubicBezTo>
                  <a:pt x="567592" y="155744"/>
                  <a:pt x="567149" y="148485"/>
                  <a:pt x="564027" y="142240"/>
                </a:cubicBezTo>
                <a:cubicBezTo>
                  <a:pt x="561885" y="137956"/>
                  <a:pt x="557254" y="135467"/>
                  <a:pt x="553867" y="132080"/>
                </a:cubicBezTo>
                <a:lnTo>
                  <a:pt x="553867" y="132080"/>
                </a:lnTo>
                <a:cubicBezTo>
                  <a:pt x="531854" y="118533"/>
                  <a:pt x="510946" y="102999"/>
                  <a:pt x="487827" y="91440"/>
                </a:cubicBezTo>
                <a:cubicBezTo>
                  <a:pt x="435915" y="65484"/>
                  <a:pt x="484730" y="108663"/>
                  <a:pt x="447187" y="71120"/>
                </a:cubicBezTo>
                <a:lnTo>
                  <a:pt x="447187" y="71120"/>
                </a:lnTo>
                <a:lnTo>
                  <a:pt x="61107" y="0"/>
                </a:lnTo>
                <a:cubicBezTo>
                  <a:pt x="49254" y="16933"/>
                  <a:pt x="38898" y="35021"/>
                  <a:pt x="25547" y="50800"/>
                </a:cubicBezTo>
                <a:cubicBezTo>
                  <a:pt x="-1023" y="82200"/>
                  <a:pt x="7828" y="47954"/>
                  <a:pt x="147" y="86360"/>
                </a:cubicBezTo>
                <a:cubicBezTo>
                  <a:pt x="-185" y="88020"/>
                  <a:pt x="147" y="111760"/>
                  <a:pt x="147" y="116840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18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44681" y="1888695"/>
            <a:ext cx="6506197" cy="441672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42868B4-94EE-72D8-3EDF-C3867EF7FD20}"/>
              </a:ext>
            </a:extLst>
          </p:cNvPr>
          <p:cNvSpPr/>
          <p:nvPr/>
        </p:nvSpPr>
        <p:spPr>
          <a:xfrm>
            <a:off x="0" y="190063"/>
            <a:ext cx="12192000" cy="9739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D8D005F-342D-88C0-02E1-970F3457E873}"/>
              </a:ext>
            </a:extLst>
          </p:cNvPr>
          <p:cNvCxnSpPr>
            <a:cxnSpLocks/>
          </p:cNvCxnSpPr>
          <p:nvPr/>
        </p:nvCxnSpPr>
        <p:spPr>
          <a:xfrm>
            <a:off x="-12378" y="6667937"/>
            <a:ext cx="12204378" cy="0"/>
          </a:xfrm>
          <a:prstGeom prst="line">
            <a:avLst/>
          </a:prstGeom>
          <a:ln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1867A03-A0F0-DA81-87AA-6EE5E8FAE243}"/>
              </a:ext>
            </a:extLst>
          </p:cNvPr>
          <p:cNvSpPr txBox="1"/>
          <p:nvPr/>
        </p:nvSpPr>
        <p:spPr>
          <a:xfrm>
            <a:off x="284937" y="503019"/>
            <a:ext cx="476444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03. 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데이터시각화 및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7C71FC-4F91-ABC6-F5BF-BBF404D960BC}"/>
              </a:ext>
            </a:extLst>
          </p:cNvPr>
          <p:cNvSpPr txBox="1"/>
          <p:nvPr/>
        </p:nvSpPr>
        <p:spPr>
          <a:xfrm>
            <a:off x="616450" y="1194835"/>
            <a:ext cx="6108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300" dirty="0" err="1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식품접객</a:t>
            </a: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업소 수 대비 </a:t>
            </a:r>
            <a:r>
              <a:rPr lang="ko-KR" altLang="en-US" sz="2800" spc="-300" dirty="0" err="1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착한가격</a:t>
            </a: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업소 수</a:t>
            </a:r>
            <a:endParaRPr lang="en-US" altLang="ko-KR" sz="28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CF483A1C-24FC-EF88-D128-C782C78B2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122" y="1912896"/>
            <a:ext cx="2182504" cy="4206046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98B8952-92C5-6503-D92D-534A1B29B2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507" y="795406"/>
            <a:ext cx="3165610" cy="87132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10A639D-7382-7C31-25D2-B02F8B79B2F5}"/>
              </a:ext>
            </a:extLst>
          </p:cNvPr>
          <p:cNvSpPr/>
          <p:nvPr/>
        </p:nvSpPr>
        <p:spPr>
          <a:xfrm>
            <a:off x="7813500" y="1364259"/>
            <a:ext cx="855938" cy="2677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9DC1E08-D926-00F9-90EE-497BB3503E46}"/>
              </a:ext>
            </a:extLst>
          </p:cNvPr>
          <p:cNvSpPr/>
          <p:nvPr/>
        </p:nvSpPr>
        <p:spPr>
          <a:xfrm>
            <a:off x="8826479" y="1087794"/>
            <a:ext cx="855938" cy="2677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E7F60F-FE05-64D9-FF87-163B24631709}"/>
              </a:ext>
            </a:extLst>
          </p:cNvPr>
          <p:cNvSpPr txBox="1"/>
          <p:nvPr/>
        </p:nvSpPr>
        <p:spPr>
          <a:xfrm>
            <a:off x="9757788" y="1090639"/>
            <a:ext cx="2280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spc="-300" dirty="0">
                <a:solidFill>
                  <a:schemeClr val="bg1"/>
                </a:solidFill>
                <a:highlight>
                  <a:srgbClr val="FF00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상관계수 </a:t>
            </a:r>
            <a:r>
              <a:rPr lang="en-US" altLang="ko-KR" sz="1800" spc="-300" dirty="0">
                <a:solidFill>
                  <a:schemeClr val="bg1"/>
                </a:solidFill>
                <a:highlight>
                  <a:srgbClr val="FF00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= 0.505689  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897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5224" y="2268016"/>
            <a:ext cx="5478924" cy="3831577"/>
          </a:xfrm>
          <a:prstGeom prst="rect">
            <a:avLst/>
          </a:prstGeom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CD7B98-7E64-FC9E-0177-86EAB6113E4C}"/>
              </a:ext>
            </a:extLst>
          </p:cNvPr>
          <p:cNvSpPr/>
          <p:nvPr/>
        </p:nvSpPr>
        <p:spPr>
          <a:xfrm>
            <a:off x="0" y="190063"/>
            <a:ext cx="12192000" cy="9739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766DDAD-D9EC-322B-CE6D-1643DE63B726}"/>
              </a:ext>
            </a:extLst>
          </p:cNvPr>
          <p:cNvCxnSpPr>
            <a:cxnSpLocks/>
          </p:cNvCxnSpPr>
          <p:nvPr/>
        </p:nvCxnSpPr>
        <p:spPr>
          <a:xfrm>
            <a:off x="-12378" y="6667937"/>
            <a:ext cx="12204378" cy="0"/>
          </a:xfrm>
          <a:prstGeom prst="line">
            <a:avLst/>
          </a:prstGeom>
          <a:ln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B90A1A-504D-65F3-A991-F83390E97326}"/>
              </a:ext>
            </a:extLst>
          </p:cNvPr>
          <p:cNvSpPr txBox="1"/>
          <p:nvPr/>
        </p:nvSpPr>
        <p:spPr>
          <a:xfrm>
            <a:off x="284937" y="503019"/>
            <a:ext cx="476444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03. 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데이터시각화 및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5AF96D-F416-7CF2-10F7-4254696A6CC9}"/>
              </a:ext>
            </a:extLst>
          </p:cNvPr>
          <p:cNvSpPr txBox="1"/>
          <p:nvPr/>
        </p:nvSpPr>
        <p:spPr>
          <a:xfrm>
            <a:off x="616450" y="1194835"/>
            <a:ext cx="61087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서울시 일반음식점과 </a:t>
            </a:r>
            <a:endParaRPr lang="en-US" altLang="ko-KR" sz="28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0">
              <a:defRPr/>
            </a:pPr>
            <a:r>
              <a:rPr lang="ko-KR" altLang="en-US" sz="2800" spc="-300" dirty="0" err="1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착한가격</a:t>
            </a: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음식점 </a:t>
            </a:r>
            <a:r>
              <a:rPr lang="ko-KR" altLang="en-US" sz="2800" spc="-300" dirty="0" err="1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별점</a:t>
            </a: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분포 </a:t>
            </a:r>
            <a:endParaRPr lang="en-US" altLang="ko-KR" sz="28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B1A935-B8F4-529A-FF09-954F43BAC7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89811" y="2268016"/>
            <a:ext cx="5726965" cy="3843610"/>
          </a:xfrm>
          <a:prstGeom prst="rect">
            <a:avLst/>
          </a:prstGeom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3ED035-BFD1-6713-F54E-F01F6F320C8C}"/>
              </a:ext>
            </a:extLst>
          </p:cNvPr>
          <p:cNvSpPr txBox="1"/>
          <p:nvPr/>
        </p:nvSpPr>
        <p:spPr>
          <a:xfrm>
            <a:off x="2113196" y="6160603"/>
            <a:ext cx="32939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#</a:t>
            </a:r>
            <a:r>
              <a:rPr lang="ko-KR" altLang="en-US" sz="20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일반음식점  </a:t>
            </a:r>
            <a:r>
              <a:rPr lang="ko-KR" altLang="en-US" sz="2000" i="1" spc="-300" dirty="0" err="1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별점</a:t>
            </a:r>
            <a:r>
              <a:rPr lang="ko-KR" altLang="en-US" sz="20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분포</a:t>
            </a:r>
            <a:endParaRPr lang="ko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DD4FF2-E488-9835-BFC2-691221846388}"/>
              </a:ext>
            </a:extLst>
          </p:cNvPr>
          <p:cNvSpPr txBox="1"/>
          <p:nvPr/>
        </p:nvSpPr>
        <p:spPr>
          <a:xfrm>
            <a:off x="7642666" y="6160603"/>
            <a:ext cx="32939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#</a:t>
            </a:r>
            <a:r>
              <a:rPr lang="ko-KR" altLang="en-US" sz="2000" i="1" spc="-300" dirty="0" err="1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착한가격</a:t>
            </a:r>
            <a:r>
              <a:rPr lang="ko-KR" altLang="en-US" sz="20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음식점  </a:t>
            </a:r>
            <a:r>
              <a:rPr lang="ko-KR" altLang="en-US" sz="2000" i="1" spc="-300" dirty="0" err="1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별점</a:t>
            </a:r>
            <a:r>
              <a:rPr lang="ko-KR" altLang="en-US" sz="20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분포</a:t>
            </a:r>
            <a:endParaRPr lang="ko-KR" alt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7F8720-E2B4-393C-8799-FE0944F90C93}"/>
              </a:ext>
            </a:extLst>
          </p:cNvPr>
          <p:cNvSpPr txBox="1"/>
          <p:nvPr/>
        </p:nvSpPr>
        <p:spPr>
          <a:xfrm>
            <a:off x="7325221" y="677570"/>
            <a:ext cx="4111432" cy="120032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서울시 전체 음식점 : </a:t>
            </a:r>
            <a:r>
              <a:rPr lang="ko-KR" altLang="en-US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약 12만 5천개</a:t>
            </a:r>
            <a:endParaRPr lang="en-US" altLang="ko-KR" dirty="0">
              <a:solidFill>
                <a:srgbClr val="FF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표본 크기 : </a:t>
            </a:r>
            <a:r>
              <a:rPr lang="ko-KR" altLang="en-US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1100개</a:t>
            </a:r>
            <a:endParaRPr lang="en-US" altLang="ko-KR" dirty="0">
              <a:solidFill>
                <a:srgbClr val="FF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신뢰구간 : </a:t>
            </a:r>
            <a:r>
              <a:rPr lang="ko-KR" altLang="en-US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95%</a:t>
            </a:r>
            <a:endParaRPr lang="en-US" altLang="ko-KR" dirty="0">
              <a:solidFill>
                <a:srgbClr val="FF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표본오차 : </a:t>
            </a:r>
            <a:r>
              <a:rPr lang="ko-KR" altLang="en-US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2.94%</a:t>
            </a:r>
          </a:p>
        </p:txBody>
      </p:sp>
    </p:spTree>
    <p:extLst>
      <p:ext uri="{BB962C8B-B14F-4D97-AF65-F5344CB8AC3E}">
        <p14:creationId xmlns:p14="http://schemas.microsoft.com/office/powerpoint/2010/main" val="356480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28020" y="1995176"/>
            <a:ext cx="7729330" cy="434774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80A21EB-54EF-6CC7-89C8-77D996EFAC3D}"/>
              </a:ext>
            </a:extLst>
          </p:cNvPr>
          <p:cNvSpPr/>
          <p:nvPr/>
        </p:nvSpPr>
        <p:spPr>
          <a:xfrm>
            <a:off x="0" y="190063"/>
            <a:ext cx="12192000" cy="9739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FFF8B2C-819E-9EE3-A1D9-9DDCC61A32FF}"/>
              </a:ext>
            </a:extLst>
          </p:cNvPr>
          <p:cNvCxnSpPr>
            <a:cxnSpLocks/>
          </p:cNvCxnSpPr>
          <p:nvPr/>
        </p:nvCxnSpPr>
        <p:spPr>
          <a:xfrm>
            <a:off x="-12378" y="6667937"/>
            <a:ext cx="12204378" cy="0"/>
          </a:xfrm>
          <a:prstGeom prst="line">
            <a:avLst/>
          </a:prstGeom>
          <a:ln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61FDC6A-0C14-A996-7509-FC9293E46993}"/>
              </a:ext>
            </a:extLst>
          </p:cNvPr>
          <p:cNvSpPr txBox="1"/>
          <p:nvPr/>
        </p:nvSpPr>
        <p:spPr>
          <a:xfrm>
            <a:off x="284937" y="503019"/>
            <a:ext cx="476444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03. 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데이터시각화 및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9B6728-4356-FBD3-C7B1-4C417295FC21}"/>
              </a:ext>
            </a:extLst>
          </p:cNvPr>
          <p:cNvSpPr txBox="1"/>
          <p:nvPr/>
        </p:nvSpPr>
        <p:spPr>
          <a:xfrm>
            <a:off x="616450" y="1194835"/>
            <a:ext cx="67468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일반음식점과 </a:t>
            </a:r>
            <a:r>
              <a:rPr lang="ko-KR" altLang="en-US" sz="2800" spc="-300" dirty="0" err="1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착한가격</a:t>
            </a: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음식점</a:t>
            </a:r>
            <a:r>
              <a:rPr lang="en-US" altLang="ko-KR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800" spc="-300" dirty="0" err="1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별점</a:t>
            </a: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분포 비교 </a:t>
            </a:r>
            <a:endParaRPr lang="en-US" altLang="ko-KR" sz="28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854D724-985F-1544-94E7-497B42B64774}"/>
              </a:ext>
            </a:extLst>
          </p:cNvPr>
          <p:cNvCxnSpPr>
            <a:cxnSpLocks/>
          </p:cNvCxnSpPr>
          <p:nvPr/>
        </p:nvCxnSpPr>
        <p:spPr>
          <a:xfrm>
            <a:off x="5505508" y="3219456"/>
            <a:ext cx="4191000" cy="0"/>
          </a:xfrm>
          <a:prstGeom prst="straightConnector1">
            <a:avLst/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2FA680-BC40-7C71-2F73-6EBCAFFD13CF}"/>
              </a:ext>
            </a:extLst>
          </p:cNvPr>
          <p:cNvSpPr txBox="1"/>
          <p:nvPr/>
        </p:nvSpPr>
        <p:spPr>
          <a:xfrm>
            <a:off x="9107384" y="3087593"/>
            <a:ext cx="30846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i="1" spc="-300" dirty="0">
                <a:solidFill>
                  <a:schemeClr val="bg1"/>
                </a:solidFill>
                <a:highlight>
                  <a:srgbClr val="ED7D31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일반 음식점의 분포가 </a:t>
            </a:r>
            <a:endParaRPr lang="en-US" altLang="ko-KR" sz="2400" i="1" spc="-300" dirty="0">
              <a:solidFill>
                <a:schemeClr val="bg1"/>
              </a:solidFill>
              <a:highlight>
                <a:srgbClr val="ED7D31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400" i="1" spc="-300" dirty="0">
                <a:solidFill>
                  <a:schemeClr val="bg1"/>
                </a:solidFill>
                <a:highlight>
                  <a:srgbClr val="ED7D31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약간 높음</a:t>
            </a:r>
            <a:endParaRPr lang="ko-KR" altLang="en-US" sz="2400" i="1" dirty="0">
              <a:solidFill>
                <a:schemeClr val="bg1"/>
              </a:solidFill>
              <a:highlight>
                <a:srgbClr val="ED7D31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4381CD-B4E0-2388-336E-0B8023147D5A}"/>
              </a:ext>
            </a:extLst>
          </p:cNvPr>
          <p:cNvSpPr txBox="1"/>
          <p:nvPr/>
        </p:nvSpPr>
        <p:spPr>
          <a:xfrm>
            <a:off x="8904184" y="4050453"/>
            <a:ext cx="30846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spc="-300" dirty="0">
                <a:solidFill>
                  <a:schemeClr val="bg1"/>
                </a:solidFill>
                <a:highlight>
                  <a:srgbClr val="0080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= </a:t>
            </a:r>
            <a:r>
              <a:rPr lang="ko-KR" altLang="en-US" sz="2400" i="1" spc="-300" dirty="0" err="1">
                <a:solidFill>
                  <a:schemeClr val="bg1"/>
                </a:solidFill>
                <a:highlight>
                  <a:srgbClr val="0080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착한가격</a:t>
            </a:r>
            <a:r>
              <a:rPr lang="ko-KR" altLang="en-US" sz="2400" i="1" spc="-300" dirty="0">
                <a:solidFill>
                  <a:schemeClr val="bg1"/>
                </a:solidFill>
                <a:highlight>
                  <a:srgbClr val="0080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업소의</a:t>
            </a:r>
            <a:endParaRPr lang="en-US" altLang="ko-KR" sz="2400" i="1" spc="-300" dirty="0">
              <a:solidFill>
                <a:schemeClr val="bg1"/>
              </a:solidFill>
              <a:highlight>
                <a:srgbClr val="00800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400" i="1" spc="-300" dirty="0" err="1">
                <a:solidFill>
                  <a:schemeClr val="bg1"/>
                </a:solidFill>
                <a:highlight>
                  <a:srgbClr val="0080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별점이</a:t>
            </a:r>
            <a:r>
              <a:rPr lang="ko-KR" altLang="en-US" sz="2400" i="1" spc="-300" dirty="0">
                <a:solidFill>
                  <a:schemeClr val="bg1"/>
                </a:solidFill>
                <a:highlight>
                  <a:srgbClr val="0080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약간 낮음 </a:t>
            </a:r>
            <a:endParaRPr lang="en-US" altLang="ko-KR" sz="2400" i="1" spc="-300" dirty="0">
              <a:solidFill>
                <a:schemeClr val="bg1"/>
              </a:solidFill>
              <a:highlight>
                <a:srgbClr val="00800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562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20408" y="1825096"/>
            <a:ext cx="8138805" cy="441638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2E5C6B1-866F-6A90-52E0-B772CD548419}"/>
              </a:ext>
            </a:extLst>
          </p:cNvPr>
          <p:cNvSpPr/>
          <p:nvPr/>
        </p:nvSpPr>
        <p:spPr>
          <a:xfrm>
            <a:off x="0" y="190063"/>
            <a:ext cx="12192000" cy="9739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007E03F-9AE5-4540-C99F-62770D2DC746}"/>
              </a:ext>
            </a:extLst>
          </p:cNvPr>
          <p:cNvCxnSpPr>
            <a:cxnSpLocks/>
          </p:cNvCxnSpPr>
          <p:nvPr/>
        </p:nvCxnSpPr>
        <p:spPr>
          <a:xfrm>
            <a:off x="-12378" y="6667937"/>
            <a:ext cx="12204378" cy="0"/>
          </a:xfrm>
          <a:prstGeom prst="line">
            <a:avLst/>
          </a:prstGeom>
          <a:ln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FF64F55-3887-55EC-9258-454AEB533065}"/>
              </a:ext>
            </a:extLst>
          </p:cNvPr>
          <p:cNvSpPr txBox="1"/>
          <p:nvPr/>
        </p:nvSpPr>
        <p:spPr>
          <a:xfrm>
            <a:off x="284937" y="503019"/>
            <a:ext cx="476444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03. 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데이터시각화 및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F7AB47-1939-B8A2-CB76-B67FD4FDD12E}"/>
              </a:ext>
            </a:extLst>
          </p:cNvPr>
          <p:cNvSpPr txBox="1"/>
          <p:nvPr/>
        </p:nvSpPr>
        <p:spPr>
          <a:xfrm>
            <a:off x="616450" y="1194835"/>
            <a:ext cx="6108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일반음식점 키워드 리뷰 상관계수 </a:t>
            </a:r>
            <a:endParaRPr lang="en-US" altLang="ko-KR" sz="28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9D76A-33E2-0DDB-CA62-F109C516B056}"/>
              </a:ext>
            </a:extLst>
          </p:cNvPr>
          <p:cNvSpPr txBox="1"/>
          <p:nvPr/>
        </p:nvSpPr>
        <p:spPr>
          <a:xfrm>
            <a:off x="477554" y="1825096"/>
            <a:ext cx="32939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spc="-300" dirty="0" err="1">
                <a:solidFill>
                  <a:schemeClr val="bg1"/>
                </a:solidFill>
                <a:highlight>
                  <a:srgbClr val="FF00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별점</a:t>
            </a:r>
            <a:r>
              <a:rPr lang="ko-KR" altLang="en-US" sz="2000" spc="-300" dirty="0">
                <a:solidFill>
                  <a:schemeClr val="bg1"/>
                </a:solidFill>
                <a:highlight>
                  <a:srgbClr val="FF00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000" spc="-300" dirty="0">
                <a:solidFill>
                  <a:schemeClr val="bg1"/>
                </a:solidFill>
                <a:highlight>
                  <a:srgbClr val="FF00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* </a:t>
            </a:r>
            <a:r>
              <a:rPr lang="ko-KR" altLang="en-US" sz="2000" spc="-300" dirty="0" err="1">
                <a:solidFill>
                  <a:schemeClr val="bg1"/>
                </a:solidFill>
                <a:highlight>
                  <a:srgbClr val="FF00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별점평가횟수</a:t>
            </a:r>
            <a:r>
              <a:rPr lang="ko-KR" altLang="en-US" sz="2000" spc="-300" dirty="0">
                <a:solidFill>
                  <a:schemeClr val="bg1"/>
                </a:solidFill>
                <a:highlight>
                  <a:srgbClr val="FF00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상관계수</a:t>
            </a:r>
            <a:endParaRPr lang="ko-KR" altLang="en-US" sz="2000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2965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99250" y="1718055"/>
            <a:ext cx="7981121" cy="448938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C4AFC76-9796-A70C-6E6B-21B13F5DE10C}"/>
              </a:ext>
            </a:extLst>
          </p:cNvPr>
          <p:cNvSpPr/>
          <p:nvPr/>
        </p:nvSpPr>
        <p:spPr>
          <a:xfrm>
            <a:off x="0" y="190063"/>
            <a:ext cx="12192000" cy="9739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42A5119-46CF-CEF0-A370-E4A81AD3355B}"/>
              </a:ext>
            </a:extLst>
          </p:cNvPr>
          <p:cNvCxnSpPr>
            <a:cxnSpLocks/>
          </p:cNvCxnSpPr>
          <p:nvPr/>
        </p:nvCxnSpPr>
        <p:spPr>
          <a:xfrm>
            <a:off x="-12378" y="6667937"/>
            <a:ext cx="12204378" cy="0"/>
          </a:xfrm>
          <a:prstGeom prst="line">
            <a:avLst/>
          </a:prstGeom>
          <a:ln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F042FA7-16AF-388E-4D25-EFB748418420}"/>
              </a:ext>
            </a:extLst>
          </p:cNvPr>
          <p:cNvSpPr txBox="1"/>
          <p:nvPr/>
        </p:nvSpPr>
        <p:spPr>
          <a:xfrm>
            <a:off x="284937" y="503019"/>
            <a:ext cx="476444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03. 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데이터시각화 및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E9D66C-E378-AB9D-87F8-6CF20A1700A5}"/>
              </a:ext>
            </a:extLst>
          </p:cNvPr>
          <p:cNvSpPr txBox="1"/>
          <p:nvPr/>
        </p:nvSpPr>
        <p:spPr>
          <a:xfrm>
            <a:off x="616450" y="1194835"/>
            <a:ext cx="6108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300" dirty="0" err="1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착한가격업소</a:t>
            </a: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키워드 리뷰 상관계수 </a:t>
            </a:r>
            <a:endParaRPr lang="en-US" altLang="ko-KR" sz="28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797044-2A12-6641-1EB6-671AC3D057D5}"/>
              </a:ext>
            </a:extLst>
          </p:cNvPr>
          <p:cNvSpPr txBox="1"/>
          <p:nvPr/>
        </p:nvSpPr>
        <p:spPr>
          <a:xfrm>
            <a:off x="464631" y="1869891"/>
            <a:ext cx="32939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spc="-300" dirty="0" err="1">
                <a:solidFill>
                  <a:schemeClr val="bg1"/>
                </a:solidFill>
                <a:highlight>
                  <a:srgbClr val="FF00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별점</a:t>
            </a:r>
            <a:r>
              <a:rPr lang="ko-KR" altLang="en-US" sz="2000" spc="-300" dirty="0">
                <a:solidFill>
                  <a:schemeClr val="bg1"/>
                </a:solidFill>
                <a:highlight>
                  <a:srgbClr val="FF00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000" spc="-300" dirty="0">
                <a:solidFill>
                  <a:schemeClr val="bg1"/>
                </a:solidFill>
                <a:highlight>
                  <a:srgbClr val="FF00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* </a:t>
            </a:r>
            <a:r>
              <a:rPr lang="ko-KR" altLang="en-US" sz="2000" spc="-300" dirty="0" err="1">
                <a:solidFill>
                  <a:schemeClr val="bg1"/>
                </a:solidFill>
                <a:highlight>
                  <a:srgbClr val="FF00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별점평가횟수</a:t>
            </a:r>
            <a:r>
              <a:rPr lang="ko-KR" altLang="en-US" sz="2000" spc="-300" dirty="0">
                <a:solidFill>
                  <a:schemeClr val="bg1"/>
                </a:solidFill>
                <a:highlight>
                  <a:srgbClr val="FF00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상관계수</a:t>
            </a:r>
            <a:endParaRPr lang="ko-KR" altLang="en-US" sz="2000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8311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C61111-A60E-67F7-C368-C9A5DAF79461}"/>
              </a:ext>
            </a:extLst>
          </p:cNvPr>
          <p:cNvSpPr/>
          <p:nvPr/>
        </p:nvSpPr>
        <p:spPr>
          <a:xfrm>
            <a:off x="0" y="190063"/>
            <a:ext cx="12192000" cy="9739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2682364-907B-BFFD-D25E-47BF837E80B8}"/>
              </a:ext>
            </a:extLst>
          </p:cNvPr>
          <p:cNvCxnSpPr>
            <a:cxnSpLocks/>
          </p:cNvCxnSpPr>
          <p:nvPr/>
        </p:nvCxnSpPr>
        <p:spPr>
          <a:xfrm>
            <a:off x="-12378" y="6667937"/>
            <a:ext cx="12204378" cy="0"/>
          </a:xfrm>
          <a:prstGeom prst="line">
            <a:avLst/>
          </a:prstGeom>
          <a:ln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20A0FBC-63CA-5839-4855-BC5915F046F4}"/>
              </a:ext>
            </a:extLst>
          </p:cNvPr>
          <p:cNvSpPr txBox="1"/>
          <p:nvPr/>
        </p:nvSpPr>
        <p:spPr>
          <a:xfrm>
            <a:off x="284937" y="503019"/>
            <a:ext cx="476444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03. 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데이터시각화 및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E13C32-8E66-FD96-6380-6BFBCA466236}"/>
              </a:ext>
            </a:extLst>
          </p:cNvPr>
          <p:cNvSpPr txBox="1"/>
          <p:nvPr/>
        </p:nvSpPr>
        <p:spPr>
          <a:xfrm>
            <a:off x="616450" y="1194835"/>
            <a:ext cx="61087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300" dirty="0" err="1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착한가격</a:t>
            </a: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업소현황 상위 </a:t>
            </a:r>
            <a:r>
              <a:rPr lang="en-US" altLang="ko-KR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</a:t>
            </a: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개구</a:t>
            </a:r>
            <a:endParaRPr lang="en-US" altLang="ko-KR" sz="28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0">
              <a:defRPr/>
            </a:pPr>
            <a:r>
              <a:rPr lang="ko-KR" altLang="en-US" sz="2800" spc="-300" dirty="0">
                <a:solidFill>
                  <a:srgbClr val="ED7D3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강남구</a:t>
            </a:r>
            <a:r>
              <a:rPr lang="en-US" altLang="ko-KR" sz="2800" spc="-3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800" spc="-3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서대문구</a:t>
            </a:r>
            <a:r>
              <a:rPr lang="en-US" altLang="ko-KR" sz="2800" spc="-3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800" spc="-3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동작구</a:t>
            </a:r>
            <a:endParaRPr lang="en-US" altLang="ko-KR" sz="2800" spc="-300" dirty="0">
              <a:solidFill>
                <a:schemeClr val="bg1">
                  <a:lumMod val="8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0">
              <a:defRPr/>
            </a:pP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품목별 물가비교</a:t>
            </a:r>
            <a:endParaRPr lang="en-US" altLang="ko-KR" sz="28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0" name="그림 9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2AD2A3E3-7DF9-F46F-E826-E7A2C26579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85" b="-675"/>
          <a:stretch/>
        </p:blipFill>
        <p:spPr>
          <a:xfrm>
            <a:off x="5151050" y="1633534"/>
            <a:ext cx="6108700" cy="8593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D34A3EC-EC64-C17F-CF63-CB6F15CBC2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80" b="52126"/>
          <a:stretch/>
        </p:blipFill>
        <p:spPr>
          <a:xfrm>
            <a:off x="2106790" y="2760474"/>
            <a:ext cx="6389456" cy="36056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9A221B-10BB-90A2-605F-058658C77C64}"/>
              </a:ext>
            </a:extLst>
          </p:cNvPr>
          <p:cNvSpPr txBox="1"/>
          <p:nvPr/>
        </p:nvSpPr>
        <p:spPr>
          <a:xfrm>
            <a:off x="5301518" y="2531276"/>
            <a:ext cx="6109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pc="-3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서울시  대표 품목별  외식비  물가  평균     </a:t>
            </a:r>
            <a:r>
              <a:rPr lang="en-US" altLang="ko-KR" spc="-3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 </a:t>
            </a:r>
            <a:r>
              <a:rPr lang="ko-KR" altLang="en-US" spc="-3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출처 </a:t>
            </a:r>
            <a:r>
              <a:rPr lang="en-US" altLang="ko-KR" spc="-3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pc="-3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통계청  </a:t>
            </a:r>
            <a:r>
              <a:rPr lang="en-US" altLang="ko-KR" spc="-3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04DE723-CCB9-12FA-5371-550ABABD0DAC}"/>
              </a:ext>
            </a:extLst>
          </p:cNvPr>
          <p:cNvSpPr/>
          <p:nvPr/>
        </p:nvSpPr>
        <p:spPr>
          <a:xfrm>
            <a:off x="6821347" y="5325075"/>
            <a:ext cx="1265749" cy="369332"/>
          </a:xfrm>
          <a:prstGeom prst="rect">
            <a:avLst/>
          </a:prstGeom>
          <a:solidFill>
            <a:schemeClr val="bg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27CE49-862B-FBC5-4739-2D987203ED2C}"/>
              </a:ext>
            </a:extLst>
          </p:cNvPr>
          <p:cNvSpPr txBox="1"/>
          <p:nvPr/>
        </p:nvSpPr>
        <p:spPr>
          <a:xfrm>
            <a:off x="6322584" y="4803071"/>
            <a:ext cx="46992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2800" i="1" spc="-300" dirty="0">
                <a:solidFill>
                  <a:schemeClr val="bg2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일반음식점에 비해</a:t>
            </a:r>
            <a:endParaRPr lang="en-US" altLang="ko-KR" sz="2800" i="1" spc="-300" dirty="0">
              <a:solidFill>
                <a:schemeClr val="bg2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r"/>
            <a:r>
              <a:rPr lang="ko-KR" altLang="en-US" sz="2800" i="1" spc="-300" dirty="0" err="1">
                <a:solidFill>
                  <a:schemeClr val="bg2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착한가격</a:t>
            </a:r>
            <a:r>
              <a:rPr lang="ko-KR" altLang="en-US" sz="2800" i="1" spc="-300" dirty="0">
                <a:solidFill>
                  <a:schemeClr val="bg2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업소의 평균가격이</a:t>
            </a:r>
            <a:endParaRPr lang="en-US" altLang="ko-KR" sz="2800" i="1" spc="-300" dirty="0">
              <a:solidFill>
                <a:schemeClr val="bg1"/>
              </a:solidFill>
              <a:highlight>
                <a:srgbClr val="224D6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r"/>
            <a:r>
              <a:rPr lang="ko-KR" altLang="en-US" sz="2800" i="1" spc="-3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평균적으로 </a:t>
            </a:r>
            <a:r>
              <a:rPr lang="en-US" altLang="ko-KR" sz="2800" i="1" spc="-3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25 % </a:t>
            </a:r>
            <a:r>
              <a:rPr lang="ko-KR" altLang="en-US" sz="2800" i="1" spc="-3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저렴</a:t>
            </a:r>
            <a:endParaRPr lang="ko-KR" altLang="en-US" sz="2800" i="1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583338-7B14-19E0-E004-AFE64428C335}"/>
              </a:ext>
            </a:extLst>
          </p:cNvPr>
          <p:cNvSpPr txBox="1"/>
          <p:nvPr/>
        </p:nvSpPr>
        <p:spPr>
          <a:xfrm>
            <a:off x="1214252" y="2850419"/>
            <a:ext cx="61098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300" dirty="0">
                <a:solidFill>
                  <a:srgbClr val="224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</a:t>
            </a:r>
            <a:r>
              <a:rPr lang="ko-KR" altLang="en-US" sz="2400" spc="-300" dirty="0">
                <a:solidFill>
                  <a:srgbClr val="224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강남구</a:t>
            </a:r>
            <a:r>
              <a:rPr lang="en-US" altLang="ko-KR" sz="2400" spc="-300" dirty="0">
                <a:solidFill>
                  <a:srgbClr val="224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lang="ko-KR" altLang="en-US" sz="2400" dirty="0">
              <a:solidFill>
                <a:srgbClr val="224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06463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3EFB4A0-8A48-D0A0-D341-7F3FAD2D8B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29" r="4731" b="52126"/>
          <a:stretch/>
        </p:blipFill>
        <p:spPr>
          <a:xfrm>
            <a:off x="181775" y="2757692"/>
            <a:ext cx="5820495" cy="323573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9C61111-A60E-67F7-C368-C9A5DAF79461}"/>
              </a:ext>
            </a:extLst>
          </p:cNvPr>
          <p:cNvSpPr/>
          <p:nvPr/>
        </p:nvSpPr>
        <p:spPr>
          <a:xfrm>
            <a:off x="0" y="190063"/>
            <a:ext cx="12192000" cy="9739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2682364-907B-BFFD-D25E-47BF837E80B8}"/>
              </a:ext>
            </a:extLst>
          </p:cNvPr>
          <p:cNvCxnSpPr>
            <a:cxnSpLocks/>
          </p:cNvCxnSpPr>
          <p:nvPr/>
        </p:nvCxnSpPr>
        <p:spPr>
          <a:xfrm>
            <a:off x="-12378" y="6667937"/>
            <a:ext cx="12204378" cy="0"/>
          </a:xfrm>
          <a:prstGeom prst="line">
            <a:avLst/>
          </a:prstGeom>
          <a:ln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20A0FBC-63CA-5839-4855-BC5915F046F4}"/>
              </a:ext>
            </a:extLst>
          </p:cNvPr>
          <p:cNvSpPr txBox="1"/>
          <p:nvPr/>
        </p:nvSpPr>
        <p:spPr>
          <a:xfrm>
            <a:off x="284937" y="503019"/>
            <a:ext cx="476444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03. 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데이터시각화 및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E13C32-8E66-FD96-6380-6BFBCA466236}"/>
              </a:ext>
            </a:extLst>
          </p:cNvPr>
          <p:cNvSpPr txBox="1"/>
          <p:nvPr/>
        </p:nvSpPr>
        <p:spPr>
          <a:xfrm>
            <a:off x="616450" y="1194835"/>
            <a:ext cx="61087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300" dirty="0" err="1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착한가격</a:t>
            </a: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업소현황 상위 </a:t>
            </a:r>
            <a:r>
              <a:rPr lang="en-US" altLang="ko-KR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</a:t>
            </a: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개구</a:t>
            </a:r>
            <a:endParaRPr lang="en-US" altLang="ko-KR" sz="28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0">
              <a:defRPr/>
            </a:pPr>
            <a:r>
              <a:rPr lang="ko-KR" altLang="en-US" sz="2800" spc="-3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강남구</a:t>
            </a:r>
            <a:r>
              <a:rPr lang="en-US" altLang="ko-KR" sz="2800" spc="-3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800" spc="-300" dirty="0">
                <a:solidFill>
                  <a:srgbClr val="ED7D3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서대문구</a:t>
            </a:r>
            <a:r>
              <a:rPr lang="en-US" altLang="ko-KR" sz="2800" spc="-300" dirty="0">
                <a:solidFill>
                  <a:srgbClr val="ED7D3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800" spc="-300" dirty="0">
                <a:solidFill>
                  <a:srgbClr val="ED7D3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동작구</a:t>
            </a:r>
            <a:endParaRPr lang="en-US" altLang="ko-KR" sz="2800" spc="-300" dirty="0">
              <a:solidFill>
                <a:srgbClr val="ED7D3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0">
              <a:defRPr/>
            </a:pP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품목별 물가비교</a:t>
            </a:r>
            <a:endParaRPr lang="en-US" altLang="ko-KR" sz="28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B0B9031-6A9B-4828-479A-3495325C2F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87" r="50977"/>
          <a:stretch/>
        </p:blipFill>
        <p:spPr>
          <a:xfrm>
            <a:off x="5971058" y="2611848"/>
            <a:ext cx="6006228" cy="36327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FE3673-DC4C-7617-34AC-172F516912F2}"/>
              </a:ext>
            </a:extLst>
          </p:cNvPr>
          <p:cNvSpPr txBox="1"/>
          <p:nvPr/>
        </p:nvSpPr>
        <p:spPr>
          <a:xfrm>
            <a:off x="3796320" y="4788459"/>
            <a:ext cx="3084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i="1" spc="-3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평균 </a:t>
            </a:r>
            <a:r>
              <a:rPr lang="en-US" altLang="ko-KR" sz="2800" i="1" spc="-3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43 % </a:t>
            </a:r>
            <a:r>
              <a:rPr lang="ko-KR" altLang="en-US" sz="2800" i="1" spc="-3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저렴</a:t>
            </a:r>
            <a:endParaRPr lang="ko-KR" altLang="en-US" sz="2800" i="1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3674F-027F-4B64-6BA1-09AE646D7EEE}"/>
              </a:ext>
            </a:extLst>
          </p:cNvPr>
          <p:cNvSpPr txBox="1"/>
          <p:nvPr/>
        </p:nvSpPr>
        <p:spPr>
          <a:xfrm>
            <a:off x="9585603" y="4788459"/>
            <a:ext cx="3084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i="1" spc="-3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평균 </a:t>
            </a:r>
            <a:r>
              <a:rPr lang="en-US" altLang="ko-KR" sz="2800" i="1" spc="-3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16 % </a:t>
            </a:r>
            <a:r>
              <a:rPr lang="ko-KR" altLang="en-US" sz="2800" i="1" spc="-3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저렴</a:t>
            </a:r>
            <a:endParaRPr lang="ko-KR" altLang="en-US" sz="2800" i="1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5BB642-B085-0047-3590-F417E6517F4D}"/>
              </a:ext>
            </a:extLst>
          </p:cNvPr>
          <p:cNvSpPr txBox="1"/>
          <p:nvPr/>
        </p:nvSpPr>
        <p:spPr>
          <a:xfrm>
            <a:off x="4289961" y="2455420"/>
            <a:ext cx="16810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300">
                <a:solidFill>
                  <a:srgbClr val="224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</a:t>
            </a:r>
            <a:r>
              <a:rPr lang="ko-KR" altLang="en-US" sz="2400" spc="-300" dirty="0">
                <a:solidFill>
                  <a:srgbClr val="224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서대문구</a:t>
            </a:r>
            <a:r>
              <a:rPr lang="en-US" altLang="ko-KR" sz="2400" spc="-300" dirty="0">
                <a:solidFill>
                  <a:srgbClr val="224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lang="ko-KR" altLang="en-US" sz="2400" dirty="0">
              <a:solidFill>
                <a:srgbClr val="224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5DB27D-4564-B7C1-5E01-702A3AB1652C}"/>
              </a:ext>
            </a:extLst>
          </p:cNvPr>
          <p:cNvSpPr txBox="1"/>
          <p:nvPr/>
        </p:nvSpPr>
        <p:spPr>
          <a:xfrm>
            <a:off x="10110456" y="2466949"/>
            <a:ext cx="16810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300" dirty="0">
                <a:solidFill>
                  <a:srgbClr val="224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</a:t>
            </a:r>
            <a:r>
              <a:rPr lang="ko-KR" altLang="en-US" sz="2400" spc="-300" dirty="0">
                <a:solidFill>
                  <a:srgbClr val="224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동작구</a:t>
            </a:r>
            <a:r>
              <a:rPr lang="en-US" altLang="ko-KR" sz="2400" spc="-300" dirty="0">
                <a:solidFill>
                  <a:srgbClr val="224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lang="ko-KR" altLang="en-US" sz="2400" dirty="0">
              <a:solidFill>
                <a:srgbClr val="224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4123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022D7B-B6B2-49D6-86B9-C5B40E035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51" y="1899866"/>
            <a:ext cx="9875520" cy="458625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1507C0B-1952-3EC7-EEEF-50049E3E459D}"/>
              </a:ext>
            </a:extLst>
          </p:cNvPr>
          <p:cNvSpPr/>
          <p:nvPr/>
        </p:nvSpPr>
        <p:spPr>
          <a:xfrm>
            <a:off x="0" y="190063"/>
            <a:ext cx="12192000" cy="9739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029BFC9-5F39-B119-99F4-631453932DA1}"/>
              </a:ext>
            </a:extLst>
          </p:cNvPr>
          <p:cNvCxnSpPr>
            <a:cxnSpLocks/>
          </p:cNvCxnSpPr>
          <p:nvPr/>
        </p:nvCxnSpPr>
        <p:spPr>
          <a:xfrm>
            <a:off x="-12378" y="6667937"/>
            <a:ext cx="12204378" cy="0"/>
          </a:xfrm>
          <a:prstGeom prst="line">
            <a:avLst/>
          </a:prstGeom>
          <a:ln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44C4EEE-996E-FB58-E081-BEF89B11B9E4}"/>
              </a:ext>
            </a:extLst>
          </p:cNvPr>
          <p:cNvSpPr txBox="1"/>
          <p:nvPr/>
        </p:nvSpPr>
        <p:spPr>
          <a:xfrm>
            <a:off x="284937" y="503019"/>
            <a:ext cx="476444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03. 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데이터시각화 및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8F7AC-3BF4-95B8-CC41-2505E86A2338}"/>
              </a:ext>
            </a:extLst>
          </p:cNvPr>
          <p:cNvSpPr txBox="1"/>
          <p:nvPr/>
        </p:nvSpPr>
        <p:spPr>
          <a:xfrm>
            <a:off x="616450" y="1194835"/>
            <a:ext cx="6108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각 행정구별 </a:t>
            </a:r>
            <a:r>
              <a:rPr lang="ko-KR" altLang="en-US" sz="2800" spc="-300" dirty="0">
                <a:solidFill>
                  <a:srgbClr val="224D60"/>
                </a:solidFill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가성비 맛집</a:t>
            </a:r>
            <a:r>
              <a:rPr lang="en-US" altLang="ko-KR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</a:t>
            </a: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순위</a:t>
            </a:r>
            <a:endParaRPr lang="en-US" altLang="ko-KR" sz="28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A26BB8-9A47-AE82-05AE-3E085BEFE247}"/>
              </a:ext>
            </a:extLst>
          </p:cNvPr>
          <p:cNvSpPr txBox="1"/>
          <p:nvPr/>
        </p:nvSpPr>
        <p:spPr>
          <a:xfrm>
            <a:off x="7351420" y="1183406"/>
            <a:ext cx="42241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300" dirty="0">
                <a:solidFill>
                  <a:schemeClr val="bg1"/>
                </a:solidFill>
                <a:highlight>
                  <a:srgbClr val="FF00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※   </a:t>
            </a:r>
            <a:r>
              <a:rPr lang="ko-KR" altLang="en-US" sz="2000" spc="-300" dirty="0">
                <a:solidFill>
                  <a:schemeClr val="bg1"/>
                </a:solidFill>
                <a:highlight>
                  <a:srgbClr val="FF00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산정점수 </a:t>
            </a:r>
            <a:r>
              <a:rPr lang="en-US" altLang="ko-KR" sz="2000" spc="-300" dirty="0">
                <a:solidFill>
                  <a:schemeClr val="bg1"/>
                </a:solidFill>
                <a:highlight>
                  <a:srgbClr val="FF00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= </a:t>
            </a:r>
            <a:r>
              <a:rPr lang="ko-KR" altLang="en-US" sz="2000" spc="-300" dirty="0" err="1">
                <a:solidFill>
                  <a:schemeClr val="bg1"/>
                </a:solidFill>
                <a:highlight>
                  <a:srgbClr val="FF00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별점평균</a:t>
            </a:r>
            <a:r>
              <a:rPr lang="ko-KR" altLang="en-US" sz="2000" spc="-300" dirty="0">
                <a:solidFill>
                  <a:schemeClr val="bg1"/>
                </a:solidFill>
                <a:highlight>
                  <a:srgbClr val="FF00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000" spc="-300" dirty="0">
                <a:solidFill>
                  <a:schemeClr val="bg1"/>
                </a:solidFill>
                <a:highlight>
                  <a:srgbClr val="FF00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2000" spc="-300" dirty="0">
                <a:solidFill>
                  <a:schemeClr val="bg1"/>
                </a:solidFill>
                <a:highlight>
                  <a:srgbClr val="FF00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가격평균 </a:t>
            </a:r>
            <a:r>
              <a:rPr lang="en-US" altLang="ko-KR" sz="2000" spc="-300" dirty="0">
                <a:solidFill>
                  <a:schemeClr val="bg1"/>
                </a:solidFill>
                <a:highlight>
                  <a:srgbClr val="FF00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 10000</a:t>
            </a:r>
            <a:endParaRPr lang="ko-KR" altLang="en-US" sz="2000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4959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4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32503F-75C6-A47D-6803-575AC58F43CC}"/>
              </a:ext>
            </a:extLst>
          </p:cNvPr>
          <p:cNvSpPr txBox="1"/>
          <p:nvPr/>
        </p:nvSpPr>
        <p:spPr>
          <a:xfrm>
            <a:off x="9388881" y="1970853"/>
            <a:ext cx="2214068" cy="22159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just">
              <a:defRPr/>
            </a:pPr>
            <a:r>
              <a:rPr lang="en-US" altLang="ko-KR" sz="138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01</a:t>
            </a:r>
            <a:endParaRPr lang="ko-KR" altLang="en-US" sz="138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358EC0-590E-62EB-CD57-760F5FAC3E03}"/>
              </a:ext>
            </a:extLst>
          </p:cNvPr>
          <p:cNvSpPr txBox="1"/>
          <p:nvPr/>
        </p:nvSpPr>
        <p:spPr>
          <a:xfrm>
            <a:off x="7955797" y="4019997"/>
            <a:ext cx="3647152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just">
              <a:defRPr/>
            </a:pPr>
            <a:r>
              <a:rPr lang="ko-KR" altLang="en-US" sz="4800" b="1" spc="-3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개요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80DC177-8EE2-DB7F-1902-C759F964092F}"/>
              </a:ext>
            </a:extLst>
          </p:cNvPr>
          <p:cNvCxnSpPr>
            <a:cxnSpLocks/>
          </p:cNvCxnSpPr>
          <p:nvPr/>
        </p:nvCxnSpPr>
        <p:spPr>
          <a:xfrm>
            <a:off x="0" y="5935435"/>
            <a:ext cx="12192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FE51749-026A-ED6D-AFE8-7683EC795171}"/>
              </a:ext>
            </a:extLst>
          </p:cNvPr>
          <p:cNvCxnSpPr>
            <a:cxnSpLocks/>
          </p:cNvCxnSpPr>
          <p:nvPr/>
        </p:nvCxnSpPr>
        <p:spPr>
          <a:xfrm>
            <a:off x="0" y="6095188"/>
            <a:ext cx="12192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7297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570706" y="239712"/>
            <a:ext cx="1107280" cy="641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FF0000"/>
                </a:solidFill>
                <a:latin typeface="Rix미니버스 R" panose="02000503000000000000" pitchFamily="2" charset="-127"/>
                <a:ea typeface="Rix미니버스 R" panose="02000503000000000000" pitchFamily="2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334970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4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4D9562-79A0-16A4-853D-040CCD87D6F1}"/>
              </a:ext>
            </a:extLst>
          </p:cNvPr>
          <p:cNvSpPr txBox="1"/>
          <p:nvPr/>
        </p:nvSpPr>
        <p:spPr>
          <a:xfrm>
            <a:off x="9186101" y="1970853"/>
            <a:ext cx="2619628" cy="22159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just">
              <a:defRPr/>
            </a:pPr>
            <a:r>
              <a:rPr lang="en-US" altLang="ko-KR" sz="138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04</a:t>
            </a:r>
            <a:endParaRPr lang="ko-KR" altLang="en-US" sz="138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89C8D7-E96A-1F7F-E62B-4A6578A67853}"/>
              </a:ext>
            </a:extLst>
          </p:cNvPr>
          <p:cNvSpPr txBox="1"/>
          <p:nvPr/>
        </p:nvSpPr>
        <p:spPr>
          <a:xfrm>
            <a:off x="10511785" y="3931097"/>
            <a:ext cx="1293944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just">
              <a:defRPr/>
            </a:pPr>
            <a:r>
              <a:rPr lang="ko-KR" altLang="en-US" sz="4800" b="1" spc="-3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결론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FC1EC1C-365A-7736-E26B-1C4DB2323EB9}"/>
              </a:ext>
            </a:extLst>
          </p:cNvPr>
          <p:cNvCxnSpPr>
            <a:cxnSpLocks/>
          </p:cNvCxnSpPr>
          <p:nvPr/>
        </p:nvCxnSpPr>
        <p:spPr>
          <a:xfrm>
            <a:off x="0" y="5935435"/>
            <a:ext cx="12192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0597626-2DC0-5622-4AE5-B475606DA884}"/>
              </a:ext>
            </a:extLst>
          </p:cNvPr>
          <p:cNvCxnSpPr>
            <a:cxnSpLocks/>
          </p:cNvCxnSpPr>
          <p:nvPr/>
        </p:nvCxnSpPr>
        <p:spPr>
          <a:xfrm>
            <a:off x="0" y="6095188"/>
            <a:ext cx="12192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747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43A3224E-2BEE-7E5A-45E9-468E28443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569" y="1194835"/>
            <a:ext cx="5972774" cy="244166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62A9C0-C061-8449-7C09-5C5E17E9DBB4}"/>
              </a:ext>
            </a:extLst>
          </p:cNvPr>
          <p:cNvSpPr/>
          <p:nvPr/>
        </p:nvSpPr>
        <p:spPr>
          <a:xfrm>
            <a:off x="0" y="190063"/>
            <a:ext cx="12192000" cy="9739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591FEA-976D-D83C-EBFC-A58F4D1B02A3}"/>
              </a:ext>
            </a:extLst>
          </p:cNvPr>
          <p:cNvSpPr txBox="1"/>
          <p:nvPr/>
        </p:nvSpPr>
        <p:spPr>
          <a:xfrm>
            <a:off x="284937" y="503019"/>
            <a:ext cx="177965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04. 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AFE848-8DCF-8669-5FC1-FFA770DBD1AC}"/>
              </a:ext>
            </a:extLst>
          </p:cNvPr>
          <p:cNvSpPr txBox="1"/>
          <p:nvPr/>
        </p:nvSpPr>
        <p:spPr>
          <a:xfrm>
            <a:off x="616450" y="1194835"/>
            <a:ext cx="6108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인사이트 도출</a:t>
            </a:r>
            <a:endParaRPr lang="en-US" altLang="ko-KR" sz="28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4345C28-9680-7710-E789-764637DCE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39" y="3667742"/>
            <a:ext cx="5214163" cy="11606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EEF34D-A9C7-7DB3-74F2-E4F29CE14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39" y="4859363"/>
            <a:ext cx="7546575" cy="1280103"/>
          </a:xfrm>
          <a:prstGeom prst="rect">
            <a:avLst/>
          </a:prstGeom>
        </p:spPr>
      </p:pic>
      <p:pic>
        <p:nvPicPr>
          <p:cNvPr id="7" name="Picture 2" descr="MZ세대 가치 소비를 잘 반영하는 개념. 그래픽=김영옥 기자 yesok@joongang.co.kr">
            <a:extLst>
              <a:ext uri="{FF2B5EF4-FFF2-40B4-BE49-F238E27FC236}">
                <a16:creationId xmlns:a16="http://schemas.microsoft.com/office/drawing/2014/main" id="{6ADB663F-CEB0-B6C2-C049-44F0511F2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412" y="2326435"/>
            <a:ext cx="4243862" cy="387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4DF1EDC-3B20-13F8-7181-3063B285EECA}"/>
              </a:ext>
            </a:extLst>
          </p:cNvPr>
          <p:cNvCxnSpPr>
            <a:cxnSpLocks/>
          </p:cNvCxnSpPr>
          <p:nvPr/>
        </p:nvCxnSpPr>
        <p:spPr>
          <a:xfrm>
            <a:off x="-12378" y="6667937"/>
            <a:ext cx="12204378" cy="0"/>
          </a:xfrm>
          <a:prstGeom prst="line">
            <a:avLst/>
          </a:prstGeom>
          <a:ln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6904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362A9C0-C061-8449-7C09-5C5E17E9DBB4}"/>
              </a:ext>
            </a:extLst>
          </p:cNvPr>
          <p:cNvSpPr/>
          <p:nvPr/>
        </p:nvSpPr>
        <p:spPr>
          <a:xfrm>
            <a:off x="0" y="190063"/>
            <a:ext cx="12192000" cy="9739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B1B5EE-8306-ED34-F830-B657201B0584}"/>
              </a:ext>
            </a:extLst>
          </p:cNvPr>
          <p:cNvCxnSpPr>
            <a:cxnSpLocks/>
          </p:cNvCxnSpPr>
          <p:nvPr/>
        </p:nvCxnSpPr>
        <p:spPr>
          <a:xfrm>
            <a:off x="-12378" y="6667937"/>
            <a:ext cx="12204378" cy="0"/>
          </a:xfrm>
          <a:prstGeom prst="line">
            <a:avLst/>
          </a:prstGeom>
          <a:ln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591FEA-976D-D83C-EBFC-A58F4D1B02A3}"/>
              </a:ext>
            </a:extLst>
          </p:cNvPr>
          <p:cNvSpPr txBox="1"/>
          <p:nvPr/>
        </p:nvSpPr>
        <p:spPr>
          <a:xfrm>
            <a:off x="284937" y="503019"/>
            <a:ext cx="177965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04. 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AFE848-8DCF-8669-5FC1-FFA770DBD1AC}"/>
              </a:ext>
            </a:extLst>
          </p:cNvPr>
          <p:cNvSpPr txBox="1"/>
          <p:nvPr/>
        </p:nvSpPr>
        <p:spPr>
          <a:xfrm>
            <a:off x="616450" y="1194835"/>
            <a:ext cx="6108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인사이트 도출</a:t>
            </a:r>
            <a:endParaRPr lang="en-US" altLang="ko-KR" sz="28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321761E-DCA6-94B0-A48D-C6AB55C91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139" y="2079994"/>
            <a:ext cx="4555447" cy="14711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5D6863-1267-AB45-9B94-87B521D6C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04" y="3510180"/>
            <a:ext cx="5199099" cy="168357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638CAAE-D249-D07B-B709-81C9141491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145" t="29093" r="4168" b="7335"/>
          <a:stretch/>
        </p:blipFill>
        <p:spPr>
          <a:xfrm>
            <a:off x="6043067" y="2488455"/>
            <a:ext cx="5727351" cy="257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552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362A9C0-C061-8449-7C09-5C5E17E9DBB4}"/>
              </a:ext>
            </a:extLst>
          </p:cNvPr>
          <p:cNvSpPr/>
          <p:nvPr/>
        </p:nvSpPr>
        <p:spPr>
          <a:xfrm>
            <a:off x="0" y="190063"/>
            <a:ext cx="12192000" cy="9739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B1B5EE-8306-ED34-F830-B657201B0584}"/>
              </a:ext>
            </a:extLst>
          </p:cNvPr>
          <p:cNvCxnSpPr>
            <a:cxnSpLocks/>
          </p:cNvCxnSpPr>
          <p:nvPr/>
        </p:nvCxnSpPr>
        <p:spPr>
          <a:xfrm>
            <a:off x="-12378" y="6667937"/>
            <a:ext cx="12204378" cy="0"/>
          </a:xfrm>
          <a:prstGeom prst="line">
            <a:avLst/>
          </a:prstGeom>
          <a:ln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591FEA-976D-D83C-EBFC-A58F4D1B02A3}"/>
              </a:ext>
            </a:extLst>
          </p:cNvPr>
          <p:cNvSpPr txBox="1"/>
          <p:nvPr/>
        </p:nvSpPr>
        <p:spPr>
          <a:xfrm>
            <a:off x="284937" y="503019"/>
            <a:ext cx="177965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04. 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AFE848-8DCF-8669-5FC1-FFA770DBD1AC}"/>
              </a:ext>
            </a:extLst>
          </p:cNvPr>
          <p:cNvSpPr txBox="1"/>
          <p:nvPr/>
        </p:nvSpPr>
        <p:spPr>
          <a:xfrm>
            <a:off x="616450" y="1194835"/>
            <a:ext cx="6108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인사이트 도출</a:t>
            </a:r>
            <a:endParaRPr lang="en-US" altLang="ko-KR" sz="28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321761E-DCA6-94B0-A48D-C6AB55C91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139" y="2079994"/>
            <a:ext cx="4555447" cy="14711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5D6863-1267-AB45-9B94-87B521D6C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04" y="3510180"/>
            <a:ext cx="5199099" cy="168357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638CAAE-D249-D07B-B709-81C9141491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145" t="29093" r="4168" b="7335"/>
          <a:stretch/>
        </p:blipFill>
        <p:spPr>
          <a:xfrm>
            <a:off x="6043067" y="2488455"/>
            <a:ext cx="5727351" cy="25701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674363A-FD6B-6FB5-4DA1-8BF07DC478AC}"/>
              </a:ext>
            </a:extLst>
          </p:cNvPr>
          <p:cNvSpPr txBox="1"/>
          <p:nvPr/>
        </p:nvSpPr>
        <p:spPr>
          <a:xfrm>
            <a:off x="2064591" y="5284512"/>
            <a:ext cx="27360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일반 음식점에 비해 </a:t>
            </a:r>
            <a:endParaRPr lang="en-US" altLang="ko-KR" sz="2400" spc="-3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2400" spc="-3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상대적으로 </a:t>
            </a:r>
            <a:r>
              <a:rPr lang="ko-KR" altLang="en-US" sz="2400" spc="-300" dirty="0">
                <a:solidFill>
                  <a:schemeClr val="bg2">
                    <a:lumMod val="25000"/>
                  </a:schemeClr>
                </a:solidFill>
                <a:highlight>
                  <a:srgbClr val="C0C0C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낮은  가격 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highlight>
                <a:srgbClr val="C0C0C0"/>
              </a:highlight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115F234-FF3A-9D56-1395-04CFAA88DF7A}"/>
              </a:ext>
            </a:extLst>
          </p:cNvPr>
          <p:cNvSpPr/>
          <p:nvPr/>
        </p:nvSpPr>
        <p:spPr>
          <a:xfrm>
            <a:off x="3860800" y="2639790"/>
            <a:ext cx="1906786" cy="11049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8ABE156-4675-4AFD-F4F1-DDED10697740}"/>
              </a:ext>
            </a:extLst>
          </p:cNvPr>
          <p:cNvSpPr/>
          <p:nvPr/>
        </p:nvSpPr>
        <p:spPr>
          <a:xfrm>
            <a:off x="2064591" y="4292015"/>
            <a:ext cx="1474486" cy="76657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813860C-A37D-561C-BC51-143305F20AED}"/>
              </a:ext>
            </a:extLst>
          </p:cNvPr>
          <p:cNvSpPr/>
          <p:nvPr/>
        </p:nvSpPr>
        <p:spPr>
          <a:xfrm>
            <a:off x="4719408" y="4351966"/>
            <a:ext cx="1370403" cy="61495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2196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362A9C0-C061-8449-7C09-5C5E17E9DBB4}"/>
              </a:ext>
            </a:extLst>
          </p:cNvPr>
          <p:cNvSpPr/>
          <p:nvPr/>
        </p:nvSpPr>
        <p:spPr>
          <a:xfrm>
            <a:off x="0" y="190063"/>
            <a:ext cx="12192000" cy="9739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B1B5EE-8306-ED34-F830-B657201B0584}"/>
              </a:ext>
            </a:extLst>
          </p:cNvPr>
          <p:cNvCxnSpPr>
            <a:cxnSpLocks/>
          </p:cNvCxnSpPr>
          <p:nvPr/>
        </p:nvCxnSpPr>
        <p:spPr>
          <a:xfrm>
            <a:off x="-12378" y="6667937"/>
            <a:ext cx="12204378" cy="0"/>
          </a:xfrm>
          <a:prstGeom prst="line">
            <a:avLst/>
          </a:prstGeom>
          <a:ln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591FEA-976D-D83C-EBFC-A58F4D1B02A3}"/>
              </a:ext>
            </a:extLst>
          </p:cNvPr>
          <p:cNvSpPr txBox="1"/>
          <p:nvPr/>
        </p:nvSpPr>
        <p:spPr>
          <a:xfrm>
            <a:off x="284937" y="503019"/>
            <a:ext cx="177965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04. 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AFE848-8DCF-8669-5FC1-FFA770DBD1AC}"/>
              </a:ext>
            </a:extLst>
          </p:cNvPr>
          <p:cNvSpPr txBox="1"/>
          <p:nvPr/>
        </p:nvSpPr>
        <p:spPr>
          <a:xfrm>
            <a:off x="616450" y="1194835"/>
            <a:ext cx="6108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인사이트 도출</a:t>
            </a:r>
            <a:endParaRPr lang="en-US" altLang="ko-KR" sz="28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321761E-DCA6-94B0-A48D-C6AB55C91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139" y="2079994"/>
            <a:ext cx="4555447" cy="14711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5D6863-1267-AB45-9B94-87B521D6C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04" y="3510180"/>
            <a:ext cx="5199099" cy="168357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638CAAE-D249-D07B-B709-81C9141491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145" t="29093" r="4168" b="7335"/>
          <a:stretch/>
        </p:blipFill>
        <p:spPr>
          <a:xfrm>
            <a:off x="6043067" y="2488455"/>
            <a:ext cx="5727351" cy="25701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8ED03CA-94B4-FE74-85A4-652CADA36951}"/>
              </a:ext>
            </a:extLst>
          </p:cNvPr>
          <p:cNvSpPr txBox="1"/>
          <p:nvPr/>
        </p:nvSpPr>
        <p:spPr>
          <a:xfrm>
            <a:off x="5264150" y="5542965"/>
            <a:ext cx="6108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300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하지만 </a:t>
            </a:r>
            <a:r>
              <a:rPr lang="en-US" altLang="ko-KR" sz="2400" spc="-300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            </a:t>
            </a:r>
            <a:r>
              <a:rPr lang="ko-KR" altLang="en-US" sz="2400" spc="-3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이에 비해 상대적으로 </a:t>
            </a:r>
            <a:r>
              <a:rPr lang="ko-KR" altLang="en-US" sz="2400" spc="-300" dirty="0">
                <a:solidFill>
                  <a:schemeClr val="bg2">
                    <a:lumMod val="25000"/>
                  </a:schemeClr>
                </a:solidFill>
                <a:highlight>
                  <a:srgbClr val="C0C0C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낮은 </a:t>
            </a:r>
            <a:r>
              <a:rPr lang="ko-KR" altLang="en-US" sz="2400" spc="-300" dirty="0" err="1">
                <a:solidFill>
                  <a:schemeClr val="bg2">
                    <a:lumMod val="25000"/>
                  </a:schemeClr>
                </a:solidFill>
                <a:highlight>
                  <a:srgbClr val="C0C0C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별점</a:t>
            </a:r>
            <a:r>
              <a:rPr lang="ko-KR" altLang="en-US" sz="2400" spc="-300" dirty="0">
                <a:solidFill>
                  <a:schemeClr val="bg2">
                    <a:lumMod val="25000"/>
                  </a:schemeClr>
                </a:solidFill>
                <a:highlight>
                  <a:srgbClr val="C0C0C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highlight>
                <a:srgbClr val="C0C0C0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74363A-FD6B-6FB5-4DA1-8BF07DC478AC}"/>
              </a:ext>
            </a:extLst>
          </p:cNvPr>
          <p:cNvSpPr txBox="1"/>
          <p:nvPr/>
        </p:nvSpPr>
        <p:spPr>
          <a:xfrm>
            <a:off x="2064591" y="5284512"/>
            <a:ext cx="27360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일반 음식점에 비해 </a:t>
            </a:r>
            <a:endParaRPr lang="en-US" altLang="ko-KR" sz="2400" spc="-3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2400" spc="-3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상대적으로 </a:t>
            </a:r>
            <a:r>
              <a:rPr lang="ko-KR" altLang="en-US" sz="2400" spc="-300" dirty="0">
                <a:solidFill>
                  <a:schemeClr val="bg2">
                    <a:lumMod val="25000"/>
                  </a:schemeClr>
                </a:solidFill>
                <a:highlight>
                  <a:srgbClr val="C0C0C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낮은  가격 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highlight>
                <a:srgbClr val="C0C0C0"/>
              </a:highlight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EF8F4F1-5DF9-D7F4-9EB8-FAAA229FD403}"/>
              </a:ext>
            </a:extLst>
          </p:cNvPr>
          <p:cNvSpPr/>
          <p:nvPr/>
        </p:nvSpPr>
        <p:spPr>
          <a:xfrm>
            <a:off x="8318500" y="2488455"/>
            <a:ext cx="3552582" cy="208598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105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362A9C0-C061-8449-7C09-5C5E17E9DBB4}"/>
              </a:ext>
            </a:extLst>
          </p:cNvPr>
          <p:cNvSpPr/>
          <p:nvPr/>
        </p:nvSpPr>
        <p:spPr>
          <a:xfrm>
            <a:off x="0" y="190063"/>
            <a:ext cx="12192000" cy="9739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B1B5EE-8306-ED34-F830-B657201B0584}"/>
              </a:ext>
            </a:extLst>
          </p:cNvPr>
          <p:cNvCxnSpPr>
            <a:cxnSpLocks/>
          </p:cNvCxnSpPr>
          <p:nvPr/>
        </p:nvCxnSpPr>
        <p:spPr>
          <a:xfrm>
            <a:off x="-12378" y="6667937"/>
            <a:ext cx="12204378" cy="0"/>
          </a:xfrm>
          <a:prstGeom prst="line">
            <a:avLst/>
          </a:prstGeom>
          <a:ln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591FEA-976D-D83C-EBFC-A58F4D1B02A3}"/>
              </a:ext>
            </a:extLst>
          </p:cNvPr>
          <p:cNvSpPr txBox="1"/>
          <p:nvPr/>
        </p:nvSpPr>
        <p:spPr>
          <a:xfrm>
            <a:off x="284937" y="503019"/>
            <a:ext cx="177965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04. 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AFE848-8DCF-8669-5FC1-FFA770DBD1AC}"/>
              </a:ext>
            </a:extLst>
          </p:cNvPr>
          <p:cNvSpPr txBox="1"/>
          <p:nvPr/>
        </p:nvSpPr>
        <p:spPr>
          <a:xfrm>
            <a:off x="616450" y="1194835"/>
            <a:ext cx="6108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인사이트 도출</a:t>
            </a:r>
            <a:endParaRPr lang="en-US" altLang="ko-KR" sz="28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321761E-DCA6-94B0-A48D-C6AB55C91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139" y="2079994"/>
            <a:ext cx="4555447" cy="14711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5D6863-1267-AB45-9B94-87B521D6C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04" y="3510180"/>
            <a:ext cx="5199099" cy="168357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638CAAE-D249-D07B-B709-81C9141491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145" t="29093" r="4168" b="7335"/>
          <a:stretch/>
        </p:blipFill>
        <p:spPr>
          <a:xfrm>
            <a:off x="6043067" y="2488455"/>
            <a:ext cx="5727351" cy="25701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8ED03CA-94B4-FE74-85A4-652CADA36951}"/>
              </a:ext>
            </a:extLst>
          </p:cNvPr>
          <p:cNvSpPr txBox="1"/>
          <p:nvPr/>
        </p:nvSpPr>
        <p:spPr>
          <a:xfrm>
            <a:off x="5264150" y="5542965"/>
            <a:ext cx="6108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300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하지만 </a:t>
            </a:r>
            <a:r>
              <a:rPr lang="en-US" altLang="ko-KR" sz="2400" spc="-300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            </a:t>
            </a:r>
            <a:r>
              <a:rPr lang="ko-KR" altLang="en-US" sz="2400" spc="-3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이에 비해 상대적으로 </a:t>
            </a:r>
            <a:r>
              <a:rPr lang="ko-KR" altLang="en-US" sz="2400" spc="-300" dirty="0">
                <a:solidFill>
                  <a:schemeClr val="bg2">
                    <a:lumMod val="25000"/>
                  </a:schemeClr>
                </a:solidFill>
                <a:highlight>
                  <a:srgbClr val="C0C0C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낮은 </a:t>
            </a:r>
            <a:r>
              <a:rPr lang="ko-KR" altLang="en-US" sz="2400" spc="-300" dirty="0" err="1">
                <a:solidFill>
                  <a:schemeClr val="bg2">
                    <a:lumMod val="25000"/>
                  </a:schemeClr>
                </a:solidFill>
                <a:highlight>
                  <a:srgbClr val="C0C0C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별점</a:t>
            </a:r>
            <a:r>
              <a:rPr lang="ko-KR" altLang="en-US" sz="2400" spc="-300" dirty="0">
                <a:solidFill>
                  <a:schemeClr val="bg2">
                    <a:lumMod val="25000"/>
                  </a:schemeClr>
                </a:solidFill>
                <a:highlight>
                  <a:srgbClr val="C0C0C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highlight>
                <a:srgbClr val="C0C0C0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74363A-FD6B-6FB5-4DA1-8BF07DC478AC}"/>
              </a:ext>
            </a:extLst>
          </p:cNvPr>
          <p:cNvSpPr txBox="1"/>
          <p:nvPr/>
        </p:nvSpPr>
        <p:spPr>
          <a:xfrm>
            <a:off x="2064591" y="5284512"/>
            <a:ext cx="27360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일반 음식점에 비해 </a:t>
            </a:r>
            <a:endParaRPr lang="en-US" altLang="ko-KR" sz="2400" spc="-3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2400" spc="-3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상대적으로 </a:t>
            </a:r>
            <a:r>
              <a:rPr lang="ko-KR" altLang="en-US" sz="2400" spc="-300" dirty="0">
                <a:solidFill>
                  <a:schemeClr val="bg2">
                    <a:lumMod val="25000"/>
                  </a:schemeClr>
                </a:solidFill>
                <a:highlight>
                  <a:srgbClr val="C0C0C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낮은  가격 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highlight>
                <a:srgbClr val="C0C0C0"/>
              </a:highlight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EF8F4F1-5DF9-D7F4-9EB8-FAAA229FD403}"/>
              </a:ext>
            </a:extLst>
          </p:cNvPr>
          <p:cNvSpPr/>
          <p:nvPr/>
        </p:nvSpPr>
        <p:spPr>
          <a:xfrm>
            <a:off x="8318500" y="2488455"/>
            <a:ext cx="3552582" cy="208598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A043BC-3060-D276-D8AD-5E161AEDD0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51F9A1-EA41-34AB-F142-A0D282FF3119}"/>
              </a:ext>
            </a:extLst>
          </p:cNvPr>
          <p:cNvSpPr txBox="1"/>
          <p:nvPr/>
        </p:nvSpPr>
        <p:spPr>
          <a:xfrm>
            <a:off x="2544034" y="2589688"/>
            <a:ext cx="738477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4000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#</a:t>
            </a:r>
            <a:r>
              <a:rPr lang="ko-KR" altLang="en-US" sz="4000" spc="-300" dirty="0" err="1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착한가격</a:t>
            </a:r>
            <a:r>
              <a:rPr lang="ko-KR" altLang="en-US" sz="4000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업소의 활성화를 위해선</a:t>
            </a:r>
            <a:endParaRPr lang="en-US" altLang="ko-KR" sz="4000" spc="-300" dirty="0">
              <a:solidFill>
                <a:schemeClr val="bg1"/>
              </a:solidFill>
              <a:highlight>
                <a:srgbClr val="224D6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0" algn="ctr">
              <a:defRPr/>
            </a:pPr>
            <a:r>
              <a:rPr lang="en-US" altLang="ko-KR" sz="4000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“</a:t>
            </a:r>
            <a:r>
              <a:rPr lang="ko-KR" altLang="en-US" sz="4000" spc="-300" dirty="0" err="1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가심비</a:t>
            </a:r>
            <a:r>
              <a:rPr lang="en-US" altLang="ko-KR" sz="4000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” </a:t>
            </a:r>
            <a:r>
              <a:rPr lang="ko-KR" altLang="en-US" sz="4000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잡으려는 방안 필요</a:t>
            </a:r>
            <a:endParaRPr lang="en-US" altLang="ko-KR" sz="4000" spc="-300" dirty="0">
              <a:solidFill>
                <a:schemeClr val="bg1"/>
              </a:solidFill>
              <a:highlight>
                <a:srgbClr val="224D6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59644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362A9C0-C061-8449-7C09-5C5E17E9DBB4}"/>
              </a:ext>
            </a:extLst>
          </p:cNvPr>
          <p:cNvSpPr/>
          <p:nvPr/>
        </p:nvSpPr>
        <p:spPr>
          <a:xfrm>
            <a:off x="0" y="190063"/>
            <a:ext cx="12192000" cy="9739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B1B5EE-8306-ED34-F830-B657201B0584}"/>
              </a:ext>
            </a:extLst>
          </p:cNvPr>
          <p:cNvCxnSpPr>
            <a:cxnSpLocks/>
          </p:cNvCxnSpPr>
          <p:nvPr/>
        </p:nvCxnSpPr>
        <p:spPr>
          <a:xfrm>
            <a:off x="-12378" y="6667937"/>
            <a:ext cx="12204378" cy="0"/>
          </a:xfrm>
          <a:prstGeom prst="line">
            <a:avLst/>
          </a:prstGeom>
          <a:ln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591FEA-976D-D83C-EBFC-A58F4D1B02A3}"/>
              </a:ext>
            </a:extLst>
          </p:cNvPr>
          <p:cNvSpPr txBox="1"/>
          <p:nvPr/>
        </p:nvSpPr>
        <p:spPr>
          <a:xfrm>
            <a:off x="284937" y="503019"/>
            <a:ext cx="177965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04. 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AFE848-8DCF-8669-5FC1-FFA770DBD1AC}"/>
              </a:ext>
            </a:extLst>
          </p:cNvPr>
          <p:cNvSpPr txBox="1"/>
          <p:nvPr/>
        </p:nvSpPr>
        <p:spPr>
          <a:xfrm>
            <a:off x="616450" y="1194835"/>
            <a:ext cx="6108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후기 및 </a:t>
            </a:r>
            <a:r>
              <a:rPr lang="ko-KR" altLang="en-US" sz="2800" spc="-300" dirty="0" err="1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느낀점</a:t>
            </a:r>
            <a:endParaRPr lang="en-US" altLang="ko-KR" sz="28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6B8F8C4-F640-FECB-8BDC-1F5EC3DF99E0}"/>
              </a:ext>
            </a:extLst>
          </p:cNvPr>
          <p:cNvSpPr/>
          <p:nvPr/>
        </p:nvSpPr>
        <p:spPr>
          <a:xfrm>
            <a:off x="627161" y="4606054"/>
            <a:ext cx="5462650" cy="1128156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손지수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이번 프로젝트를 통해 코딩과 통계에서 모호하게 느껴지던 개념들을 다시 정리할 수 있어 좋았습니다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381D237-0C93-5557-8E41-37278A6FF778}"/>
              </a:ext>
            </a:extLst>
          </p:cNvPr>
          <p:cNvSpPr/>
          <p:nvPr/>
        </p:nvSpPr>
        <p:spPr>
          <a:xfrm>
            <a:off x="6245354" y="2030857"/>
            <a:ext cx="5462650" cy="1799865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이서정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이번 프로젝트를 수행하면서 알맞은 데이터를 찾아 수집하는 일이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쉽지않다는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것을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알게되었고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데이터를 가공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분석해서 우리가 기획한 바를 이끌어내는 것이 무엇인지 느낄 수 있었습니다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CFA06B3-4114-4F5A-D4F6-735C1909281C}"/>
              </a:ext>
            </a:extLst>
          </p:cNvPr>
          <p:cNvSpPr/>
          <p:nvPr/>
        </p:nvSpPr>
        <p:spPr>
          <a:xfrm>
            <a:off x="616450" y="3311781"/>
            <a:ext cx="5462650" cy="1128156"/>
          </a:xfrm>
          <a:prstGeom prst="rect">
            <a:avLst/>
          </a:prstGeom>
          <a:solidFill>
            <a:schemeClr val="bg1"/>
          </a:solidFill>
          <a:ln w="57150">
            <a:solidFill>
              <a:srgbClr val="224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24D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</a:t>
            </a:r>
            <a:r>
              <a:rPr lang="en-US" altLang="ko-KR" dirty="0">
                <a:solidFill>
                  <a:srgbClr val="224D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dirty="0">
                <a:solidFill>
                  <a:srgbClr val="224D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김지훈 </a:t>
            </a:r>
            <a:endParaRPr lang="en-US" altLang="ko-KR" dirty="0">
              <a:solidFill>
                <a:srgbClr val="224D6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224D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너무 재밌고 유익한 시간이었던 것 같습니다</a:t>
            </a:r>
            <a:r>
              <a:rPr lang="en-US" altLang="ko-KR" dirty="0">
                <a:solidFill>
                  <a:srgbClr val="224D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..</a:t>
            </a:r>
            <a:endParaRPr lang="ko-KR" altLang="en-US" dirty="0">
              <a:solidFill>
                <a:srgbClr val="224D6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2EA08C-4BE7-FB0D-8B72-CFF7C2462F37}"/>
              </a:ext>
            </a:extLst>
          </p:cNvPr>
          <p:cNvSpPr/>
          <p:nvPr/>
        </p:nvSpPr>
        <p:spPr>
          <a:xfrm>
            <a:off x="6245354" y="3949339"/>
            <a:ext cx="5462650" cy="1784871"/>
          </a:xfrm>
          <a:prstGeom prst="rect">
            <a:avLst/>
          </a:prstGeom>
          <a:solidFill>
            <a:schemeClr val="bg1"/>
          </a:solidFill>
          <a:ln w="57150">
            <a:solidFill>
              <a:srgbClr val="224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24D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</a:t>
            </a:r>
            <a:r>
              <a:rPr lang="en-US" altLang="ko-KR" dirty="0">
                <a:solidFill>
                  <a:srgbClr val="224D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lang="ko-KR" altLang="en-US" dirty="0">
                <a:solidFill>
                  <a:srgbClr val="224D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홍효정</a:t>
            </a:r>
            <a:endParaRPr lang="en-US" altLang="ko-KR" dirty="0">
              <a:solidFill>
                <a:srgbClr val="224D6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224D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직접 필요한 데이터를 크롤링하여 수집하고</a:t>
            </a:r>
            <a:r>
              <a:rPr lang="en-US" altLang="ko-KR" dirty="0">
                <a:solidFill>
                  <a:srgbClr val="224D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rgbClr val="224D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유용한 데이터로 정제하여 분석</a:t>
            </a:r>
            <a:r>
              <a:rPr lang="en-US" altLang="ko-KR" dirty="0">
                <a:solidFill>
                  <a:srgbClr val="224D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dirty="0">
                <a:solidFill>
                  <a:srgbClr val="224D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시각화를 하면서 전체적인 분석 프로세스를 조금이나마 경험할 수 있었습니다</a:t>
            </a:r>
            <a:r>
              <a:rPr lang="en-US" altLang="ko-KR" dirty="0">
                <a:solidFill>
                  <a:srgbClr val="224D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dirty="0">
                <a:solidFill>
                  <a:srgbClr val="224D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각 과정에서 어려움은 있었지만 팀원들끼리 합이 잘 맞아 잘 진행될 수 있었던 것 같습니다</a:t>
            </a:r>
            <a:r>
              <a:rPr lang="en-US" altLang="ko-KR" dirty="0">
                <a:solidFill>
                  <a:srgbClr val="224D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3B2A15A-F980-DDF0-936D-1A70111FE065}"/>
              </a:ext>
            </a:extLst>
          </p:cNvPr>
          <p:cNvSpPr/>
          <p:nvPr/>
        </p:nvSpPr>
        <p:spPr>
          <a:xfrm>
            <a:off x="627161" y="1995176"/>
            <a:ext cx="5462650" cy="1128156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팀장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이지훈 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이번 프로젝트를 통해서 그동안 배워왔던 것들을 잘 복습할 수 있었고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팀워크가 얼마나 중요한지 깨닫는 좋은 시간이었습니다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46736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4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F1285A-6E40-A302-4B12-1425E347E233}"/>
              </a:ext>
            </a:extLst>
          </p:cNvPr>
          <p:cNvSpPr txBox="1"/>
          <p:nvPr/>
        </p:nvSpPr>
        <p:spPr>
          <a:xfrm>
            <a:off x="4612573" y="2828835"/>
            <a:ext cx="29668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Q&amp;A</a:t>
            </a:r>
            <a:endParaRPr lang="ko-KR" altLang="en-US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48197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4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F1285A-6E40-A302-4B12-1425E347E233}"/>
              </a:ext>
            </a:extLst>
          </p:cNvPr>
          <p:cNvSpPr txBox="1"/>
          <p:nvPr/>
        </p:nvSpPr>
        <p:spPr>
          <a:xfrm>
            <a:off x="3468336" y="2274838"/>
            <a:ext cx="525532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감사합니다</a:t>
            </a:r>
            <a:r>
              <a:rPr lang="en-US" altLang="ko-KR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anose="05000000000000000000" pitchFamily="2" charset="2"/>
              </a:rPr>
              <a:t></a:t>
            </a:r>
            <a:endParaRPr lang="ko-KR" altLang="en-US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280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3E5563-3C42-37AB-26A5-1F260C5C40D5}"/>
              </a:ext>
            </a:extLst>
          </p:cNvPr>
          <p:cNvSpPr txBox="1"/>
          <p:nvPr/>
        </p:nvSpPr>
        <p:spPr>
          <a:xfrm>
            <a:off x="284937" y="503019"/>
            <a:ext cx="338586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01. 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개요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FA7232-AC44-8F76-A9F2-F3F6B55816E9}"/>
              </a:ext>
            </a:extLst>
          </p:cNvPr>
          <p:cNvSpPr/>
          <p:nvPr/>
        </p:nvSpPr>
        <p:spPr>
          <a:xfrm>
            <a:off x="0" y="190063"/>
            <a:ext cx="12192000" cy="9739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E695271-CFA9-2131-6CD3-41CED0941FDE}"/>
              </a:ext>
            </a:extLst>
          </p:cNvPr>
          <p:cNvCxnSpPr>
            <a:cxnSpLocks/>
          </p:cNvCxnSpPr>
          <p:nvPr/>
        </p:nvCxnSpPr>
        <p:spPr>
          <a:xfrm>
            <a:off x="-12378" y="6667937"/>
            <a:ext cx="12204378" cy="0"/>
          </a:xfrm>
          <a:prstGeom prst="line">
            <a:avLst/>
          </a:prstGeom>
          <a:ln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3월 물가 4.1% 올라 10년만에 최대 폭 : 뉴스 : 동아일보">
            <a:extLst>
              <a:ext uri="{FF2B5EF4-FFF2-40B4-BE49-F238E27FC236}">
                <a16:creationId xmlns:a16="http://schemas.microsoft.com/office/drawing/2014/main" id="{2027FA80-D2BD-1C71-8202-966190382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599" y="1888135"/>
            <a:ext cx="3920001" cy="404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그래픽] 외식물가 상승률 추이 | 연합뉴스">
            <a:extLst>
              <a:ext uri="{FF2B5EF4-FFF2-40B4-BE49-F238E27FC236}">
                <a16:creationId xmlns:a16="http://schemas.microsoft.com/office/drawing/2014/main" id="{56A82E1F-7F4D-ABDA-D1DF-F1A5EC4FA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611" y="2181904"/>
            <a:ext cx="4924425" cy="3454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3EF6A8-34CD-BA32-B556-4EDD4A3005A6}"/>
              </a:ext>
            </a:extLst>
          </p:cNvPr>
          <p:cNvSpPr txBox="1"/>
          <p:nvPr/>
        </p:nvSpPr>
        <p:spPr>
          <a:xfrm>
            <a:off x="616450" y="1194835"/>
            <a:ext cx="6108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기획 배경</a:t>
            </a:r>
            <a:endParaRPr lang="en-US" altLang="ko-KR" sz="28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4845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3E5563-3C42-37AB-26A5-1F260C5C40D5}"/>
              </a:ext>
            </a:extLst>
          </p:cNvPr>
          <p:cNvSpPr txBox="1"/>
          <p:nvPr/>
        </p:nvSpPr>
        <p:spPr>
          <a:xfrm>
            <a:off x="284937" y="503019"/>
            <a:ext cx="338586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01. 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개요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FA7232-AC44-8F76-A9F2-F3F6B55816E9}"/>
              </a:ext>
            </a:extLst>
          </p:cNvPr>
          <p:cNvSpPr/>
          <p:nvPr/>
        </p:nvSpPr>
        <p:spPr>
          <a:xfrm>
            <a:off x="0" y="190063"/>
            <a:ext cx="12192000" cy="9739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E695271-CFA9-2131-6CD3-41CED0941FDE}"/>
              </a:ext>
            </a:extLst>
          </p:cNvPr>
          <p:cNvCxnSpPr>
            <a:cxnSpLocks/>
          </p:cNvCxnSpPr>
          <p:nvPr/>
        </p:nvCxnSpPr>
        <p:spPr>
          <a:xfrm>
            <a:off x="-12378" y="6667937"/>
            <a:ext cx="12204378" cy="0"/>
          </a:xfrm>
          <a:prstGeom prst="line">
            <a:avLst/>
          </a:prstGeom>
          <a:ln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3월 물가 4.1% 올라 10년만에 최대 폭 : 뉴스 : 동아일보">
            <a:extLst>
              <a:ext uri="{FF2B5EF4-FFF2-40B4-BE49-F238E27FC236}">
                <a16:creationId xmlns:a16="http://schemas.microsoft.com/office/drawing/2014/main" id="{2027FA80-D2BD-1C71-8202-966190382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599" y="1888135"/>
            <a:ext cx="3920001" cy="404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그래픽] 외식물가 상승률 추이 | 연합뉴스">
            <a:extLst>
              <a:ext uri="{FF2B5EF4-FFF2-40B4-BE49-F238E27FC236}">
                <a16:creationId xmlns:a16="http://schemas.microsoft.com/office/drawing/2014/main" id="{56A82E1F-7F4D-ABDA-D1DF-F1A5EC4FA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611" y="2181904"/>
            <a:ext cx="4924425" cy="3454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3EF6A8-34CD-BA32-B556-4EDD4A3005A6}"/>
              </a:ext>
            </a:extLst>
          </p:cNvPr>
          <p:cNvSpPr txBox="1"/>
          <p:nvPr/>
        </p:nvSpPr>
        <p:spPr>
          <a:xfrm>
            <a:off x="616450" y="1194835"/>
            <a:ext cx="6108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기획 배경</a:t>
            </a:r>
            <a:endParaRPr lang="en-US" altLang="ko-KR" sz="28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B286D9-4799-431A-BB8C-718335A90F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6F9BCB-5CBC-40E4-63D1-8CD5784F29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33017" y="771472"/>
            <a:ext cx="4313587" cy="531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95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3E5563-3C42-37AB-26A5-1F260C5C40D5}"/>
              </a:ext>
            </a:extLst>
          </p:cNvPr>
          <p:cNvSpPr txBox="1"/>
          <p:nvPr/>
        </p:nvSpPr>
        <p:spPr>
          <a:xfrm>
            <a:off x="284937" y="503019"/>
            <a:ext cx="338586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01. 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개요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FA7232-AC44-8F76-A9F2-F3F6B55816E9}"/>
              </a:ext>
            </a:extLst>
          </p:cNvPr>
          <p:cNvSpPr/>
          <p:nvPr/>
        </p:nvSpPr>
        <p:spPr>
          <a:xfrm>
            <a:off x="0" y="190063"/>
            <a:ext cx="12192000" cy="9739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E695271-CFA9-2131-6CD3-41CED0941FDE}"/>
              </a:ext>
            </a:extLst>
          </p:cNvPr>
          <p:cNvCxnSpPr>
            <a:cxnSpLocks/>
          </p:cNvCxnSpPr>
          <p:nvPr/>
        </p:nvCxnSpPr>
        <p:spPr>
          <a:xfrm>
            <a:off x="-12378" y="6667937"/>
            <a:ext cx="12204378" cy="0"/>
          </a:xfrm>
          <a:prstGeom prst="line">
            <a:avLst/>
          </a:prstGeom>
          <a:ln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3월 물가 4.1% 올라 10년만에 최대 폭 : 뉴스 : 동아일보">
            <a:extLst>
              <a:ext uri="{FF2B5EF4-FFF2-40B4-BE49-F238E27FC236}">
                <a16:creationId xmlns:a16="http://schemas.microsoft.com/office/drawing/2014/main" id="{2027FA80-D2BD-1C71-8202-966190382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599" y="1888135"/>
            <a:ext cx="3920001" cy="404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그래픽] 외식물가 상승률 추이 | 연합뉴스">
            <a:extLst>
              <a:ext uri="{FF2B5EF4-FFF2-40B4-BE49-F238E27FC236}">
                <a16:creationId xmlns:a16="http://schemas.microsoft.com/office/drawing/2014/main" id="{56A82E1F-7F4D-ABDA-D1DF-F1A5EC4FA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611" y="2181904"/>
            <a:ext cx="4924425" cy="3454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3EF6A8-34CD-BA32-B556-4EDD4A3005A6}"/>
              </a:ext>
            </a:extLst>
          </p:cNvPr>
          <p:cNvSpPr txBox="1"/>
          <p:nvPr/>
        </p:nvSpPr>
        <p:spPr>
          <a:xfrm>
            <a:off x="616450" y="1194835"/>
            <a:ext cx="6108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기획 배경</a:t>
            </a:r>
            <a:endParaRPr lang="en-US" altLang="ko-KR" sz="28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B286D9-4799-431A-BB8C-718335A90F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6F9BCB-5CBC-40E4-63D1-8CD5784F29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33017" y="771472"/>
            <a:ext cx="4313587" cy="53150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CE3F26-0173-8A82-9C68-93BCBB1B0425}"/>
              </a:ext>
            </a:extLst>
          </p:cNvPr>
          <p:cNvSpPr txBox="1"/>
          <p:nvPr/>
        </p:nvSpPr>
        <p:spPr>
          <a:xfrm>
            <a:off x="8430082" y="2309105"/>
            <a:ext cx="22543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600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#</a:t>
            </a:r>
            <a:r>
              <a:rPr lang="ko-KR" altLang="en-US" sz="3600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운영현황</a:t>
            </a:r>
            <a:endParaRPr lang="en-US" altLang="ko-KR" sz="3600" spc="-300" dirty="0">
              <a:solidFill>
                <a:schemeClr val="bg1"/>
              </a:solidFill>
              <a:highlight>
                <a:srgbClr val="224D6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E9118F-B22C-025B-E893-D4E510CEDA76}"/>
              </a:ext>
            </a:extLst>
          </p:cNvPr>
          <p:cNvSpPr txBox="1"/>
          <p:nvPr/>
        </p:nvSpPr>
        <p:spPr>
          <a:xfrm>
            <a:off x="8368429" y="3046407"/>
            <a:ext cx="31494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600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#</a:t>
            </a:r>
            <a:r>
              <a:rPr lang="ko-KR" altLang="en-US" sz="3600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소비자만족도</a:t>
            </a:r>
            <a:endParaRPr lang="en-US" altLang="ko-KR" sz="3600" spc="-300" dirty="0">
              <a:solidFill>
                <a:schemeClr val="bg1"/>
              </a:solidFill>
              <a:highlight>
                <a:srgbClr val="224D6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95E372-106F-7517-EB59-22BB9EFD166C}"/>
              </a:ext>
            </a:extLst>
          </p:cNvPr>
          <p:cNvSpPr txBox="1"/>
          <p:nvPr/>
        </p:nvSpPr>
        <p:spPr>
          <a:xfrm>
            <a:off x="8353226" y="3783709"/>
            <a:ext cx="32798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600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#</a:t>
            </a:r>
            <a:r>
              <a:rPr lang="ko-KR" altLang="en-US" sz="3600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취지와 방향성</a:t>
            </a:r>
            <a:endParaRPr lang="en-US" altLang="ko-KR" sz="3600" spc="-300" dirty="0">
              <a:solidFill>
                <a:schemeClr val="bg1"/>
              </a:solidFill>
              <a:highlight>
                <a:srgbClr val="224D6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9084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1C4E81F-0E56-0239-EAF2-DD3C89D9F661}"/>
              </a:ext>
            </a:extLst>
          </p:cNvPr>
          <p:cNvSpPr txBox="1"/>
          <p:nvPr/>
        </p:nvSpPr>
        <p:spPr>
          <a:xfrm>
            <a:off x="1550533" y="1957656"/>
            <a:ext cx="9873216" cy="406265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2400" b="1" spc="10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공통</a:t>
            </a:r>
            <a:r>
              <a:rPr lang="ko-KR" altLang="en-US" sz="2400" b="1" spc="1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업무 </a:t>
            </a:r>
            <a:r>
              <a:rPr lang="en-US" altLang="ko-KR" sz="2400" b="1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: </a:t>
            </a:r>
            <a:r>
              <a:rPr lang="en-US" altLang="ko-KR" sz="2400" b="1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기획안</a:t>
            </a:r>
            <a:r>
              <a:rPr lang="en-US" altLang="ko-KR" sz="2400" b="1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 및 </a:t>
            </a:r>
            <a:r>
              <a:rPr lang="en-US" altLang="ko-KR" sz="2400" b="1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포트폴리오</a:t>
            </a:r>
            <a:r>
              <a:rPr lang="en-US" altLang="ko-KR" sz="2400" b="1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 </a:t>
            </a:r>
            <a:r>
              <a:rPr lang="en-US" altLang="ko-KR" sz="2400" b="1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검토·수정</a:t>
            </a:r>
            <a:r>
              <a:rPr lang="en-US" altLang="ko-KR" sz="2400" b="1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, </a:t>
            </a:r>
            <a:r>
              <a:rPr lang="ko-KR" altLang="en-US" sz="2400" b="1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데이터 수집</a:t>
            </a:r>
            <a:r>
              <a:rPr lang="en-US" altLang="ko-KR" sz="2400" b="1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 </a:t>
            </a:r>
            <a:r>
              <a:rPr lang="ko-KR" altLang="en-US" sz="2400" b="1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및 </a:t>
            </a:r>
            <a:r>
              <a:rPr lang="ko-KR" altLang="en-US" sz="2400" b="1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전처리</a:t>
            </a:r>
            <a:endParaRPr lang="en-US" altLang="ko-KR" sz="2400" b="1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맑은 고딕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en-US" altLang="ko-KR" sz="2400" b="1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팀장</a:t>
            </a:r>
            <a:r>
              <a:rPr lang="en-US" altLang="ko-KR" sz="2400" b="1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: </a:t>
            </a:r>
            <a:r>
              <a:rPr lang="en-US" altLang="ko-KR" sz="2400" b="1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이지훈</a:t>
            </a:r>
            <a:r>
              <a:rPr lang="en-US" altLang="ko-KR" sz="2400" b="1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(17회차) </a:t>
            </a:r>
            <a:r>
              <a:rPr lang="en-US" altLang="ko-KR" sz="2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- </a:t>
            </a:r>
            <a:r>
              <a:rPr lang="en-US" altLang="ko-KR" sz="240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역할·일정</a:t>
            </a:r>
            <a:r>
              <a:rPr lang="en-US" altLang="ko-KR" sz="2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조율</a:t>
            </a:r>
            <a:r>
              <a:rPr lang="en-US" altLang="ko-KR" sz="2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, </a:t>
            </a:r>
            <a:r>
              <a:rPr lang="en-US" altLang="ko-KR" sz="240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기획안</a:t>
            </a:r>
            <a:r>
              <a:rPr lang="en-US" altLang="ko-KR" sz="2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 및 </a:t>
            </a:r>
            <a:r>
              <a:rPr lang="en-US" altLang="ko-KR" sz="240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포트폴리오</a:t>
            </a:r>
            <a:r>
              <a:rPr lang="en-US" altLang="ko-KR" sz="2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초안</a:t>
            </a:r>
            <a:r>
              <a:rPr lang="ko-KR" altLang="en-US" sz="2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 작성</a:t>
            </a:r>
            <a:endParaRPr lang="en-US" altLang="ko-KR" sz="240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맑은 고딕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en-US" altLang="ko-KR" sz="2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팀원1: </a:t>
            </a:r>
            <a:r>
              <a:rPr lang="en-US" altLang="ko-KR" sz="240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김지훈</a:t>
            </a:r>
            <a:r>
              <a:rPr lang="en-US" altLang="ko-KR" sz="2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(17회차) - </a:t>
            </a:r>
            <a:r>
              <a:rPr lang="en-US" altLang="ko-KR" sz="240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데이터</a:t>
            </a:r>
            <a:r>
              <a:rPr lang="en-US" altLang="ko-KR" sz="2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수집</a:t>
            </a:r>
            <a:endParaRPr lang="en-US" altLang="ko-KR" sz="240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맑은 고딕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en-US" altLang="ko-KR" sz="2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팀원2: </a:t>
            </a:r>
            <a:r>
              <a:rPr lang="en-US" altLang="ko-KR" sz="240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손지수</a:t>
            </a:r>
            <a:r>
              <a:rPr lang="en-US" altLang="ko-KR" sz="2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(18회차) - </a:t>
            </a:r>
            <a:r>
              <a:rPr lang="en-US" altLang="ko-KR" sz="240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수집</a:t>
            </a:r>
            <a:r>
              <a:rPr lang="en-US" altLang="ko-KR" sz="2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데이터</a:t>
            </a:r>
            <a:r>
              <a:rPr lang="en-US" altLang="ko-KR" sz="2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전처리</a:t>
            </a:r>
            <a:endParaRPr lang="en-US" altLang="ko-KR" sz="240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맑은 고딕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en-US" altLang="ko-KR" sz="2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팀원3: </a:t>
            </a:r>
            <a:r>
              <a:rPr lang="en-US" altLang="ko-KR" sz="240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이서정</a:t>
            </a:r>
            <a:r>
              <a:rPr lang="en-US" altLang="ko-KR" sz="2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(18회차) - </a:t>
            </a:r>
            <a:r>
              <a:rPr lang="en-US" altLang="ko-KR" sz="240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착한가격업소</a:t>
            </a:r>
            <a:r>
              <a:rPr lang="en-US" altLang="ko-KR" sz="2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현황</a:t>
            </a:r>
            <a:r>
              <a:rPr lang="en-US" altLang="ko-KR" sz="2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데이터</a:t>
            </a:r>
            <a:r>
              <a:rPr lang="en-US" altLang="ko-KR" sz="2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시각화</a:t>
            </a:r>
            <a:endParaRPr lang="en-US" altLang="ko-KR" sz="240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맑은 고딕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en-US" altLang="ko-KR" sz="2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팀원4: 홍효정(18회차) - </a:t>
            </a:r>
            <a:r>
              <a:rPr lang="en-US" altLang="ko-KR" sz="240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소비자</a:t>
            </a:r>
            <a:r>
              <a:rPr lang="en-US" altLang="ko-KR" sz="2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만족도</a:t>
            </a:r>
            <a:r>
              <a:rPr lang="en-US" altLang="ko-KR" sz="2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분석</a:t>
            </a:r>
            <a:endParaRPr lang="en-US" altLang="en-US" sz="2400" dirty="0">
              <a:latin typeface="G마켓 산스 TTF Light" panose="02000000000000000000" pitchFamily="2" charset="-127"/>
              <a:ea typeface="G마켓 산스 TTF Light" panose="02000000000000000000" pitchFamily="2" charset="-127"/>
              <a:cs typeface="맑은 고딕"/>
            </a:endParaRPr>
          </a:p>
          <a:p>
            <a:pPr lvl="0">
              <a:lnSpc>
                <a:spcPct val="200000"/>
              </a:lnSpc>
              <a:defRPr/>
            </a:pPr>
            <a:endParaRPr lang="ko-KR" altLang="en-US" sz="24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FA7232-AC44-8F76-A9F2-F3F6B55816E9}"/>
              </a:ext>
            </a:extLst>
          </p:cNvPr>
          <p:cNvSpPr/>
          <p:nvPr/>
        </p:nvSpPr>
        <p:spPr>
          <a:xfrm>
            <a:off x="0" y="190063"/>
            <a:ext cx="12192000" cy="9739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E695271-CFA9-2131-6CD3-41CED0941FDE}"/>
              </a:ext>
            </a:extLst>
          </p:cNvPr>
          <p:cNvCxnSpPr>
            <a:cxnSpLocks/>
          </p:cNvCxnSpPr>
          <p:nvPr/>
        </p:nvCxnSpPr>
        <p:spPr>
          <a:xfrm>
            <a:off x="-12378" y="6667937"/>
            <a:ext cx="12204378" cy="0"/>
          </a:xfrm>
          <a:prstGeom prst="line">
            <a:avLst/>
          </a:prstGeom>
          <a:ln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B83382C-8B92-327C-BC2B-B87EE08608A7}"/>
              </a:ext>
            </a:extLst>
          </p:cNvPr>
          <p:cNvSpPr txBox="1"/>
          <p:nvPr/>
        </p:nvSpPr>
        <p:spPr>
          <a:xfrm>
            <a:off x="284937" y="503019"/>
            <a:ext cx="338586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01. 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개요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F81FE7-A678-280A-4B74-427EDEB01991}"/>
              </a:ext>
            </a:extLst>
          </p:cNvPr>
          <p:cNvSpPr txBox="1"/>
          <p:nvPr/>
        </p:nvSpPr>
        <p:spPr>
          <a:xfrm>
            <a:off x="616450" y="1194835"/>
            <a:ext cx="6108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구성원 및 역할 </a:t>
            </a:r>
            <a:endParaRPr lang="en-US" altLang="ko-KR" sz="28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9793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4FE4A87-0272-6676-FA1E-D98F3F5F00D3}"/>
              </a:ext>
            </a:extLst>
          </p:cNvPr>
          <p:cNvCxnSpPr/>
          <p:nvPr/>
        </p:nvCxnSpPr>
        <p:spPr>
          <a:xfrm>
            <a:off x="0" y="3713993"/>
            <a:ext cx="12192000" cy="0"/>
          </a:xfrm>
          <a:prstGeom prst="line">
            <a:avLst/>
          </a:prstGeom>
          <a:ln w="19050"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FA7232-AC44-8F76-A9F2-F3F6B55816E9}"/>
              </a:ext>
            </a:extLst>
          </p:cNvPr>
          <p:cNvSpPr/>
          <p:nvPr/>
        </p:nvSpPr>
        <p:spPr>
          <a:xfrm>
            <a:off x="0" y="190063"/>
            <a:ext cx="12192000" cy="9739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E695271-CFA9-2131-6CD3-41CED0941FDE}"/>
              </a:ext>
            </a:extLst>
          </p:cNvPr>
          <p:cNvCxnSpPr>
            <a:cxnSpLocks/>
          </p:cNvCxnSpPr>
          <p:nvPr/>
        </p:nvCxnSpPr>
        <p:spPr>
          <a:xfrm>
            <a:off x="-12378" y="6667937"/>
            <a:ext cx="12204378" cy="0"/>
          </a:xfrm>
          <a:prstGeom prst="line">
            <a:avLst/>
          </a:prstGeom>
          <a:ln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C2EBFB8B-C021-3DDF-B4E1-94070CDF7DB7}"/>
              </a:ext>
            </a:extLst>
          </p:cNvPr>
          <p:cNvSpPr/>
          <p:nvPr/>
        </p:nvSpPr>
        <p:spPr>
          <a:xfrm>
            <a:off x="818148" y="2329943"/>
            <a:ext cx="2695073" cy="269507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266700" dir="2160000" sx="94000" sy="94000" algn="tl" rotWithShape="0">
              <a:schemeClr val="bg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E584DC6-73E2-099B-8471-4925405F680A}"/>
              </a:ext>
            </a:extLst>
          </p:cNvPr>
          <p:cNvSpPr/>
          <p:nvPr/>
        </p:nvSpPr>
        <p:spPr>
          <a:xfrm>
            <a:off x="8678779" y="2329943"/>
            <a:ext cx="2695073" cy="269507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266700" dir="2160000" sx="94000" sy="94000" algn="tl" rotWithShape="0">
              <a:schemeClr val="bg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E3E445C-0FE4-9F48-6AB6-E379A7C57A12}"/>
              </a:ext>
            </a:extLst>
          </p:cNvPr>
          <p:cNvSpPr/>
          <p:nvPr/>
        </p:nvSpPr>
        <p:spPr>
          <a:xfrm>
            <a:off x="4756485" y="2329942"/>
            <a:ext cx="2695073" cy="269507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266700" dir="2160000" sx="94000" sy="94000" algn="tl" rotWithShape="0">
              <a:schemeClr val="bg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2C18EA-E04D-BAC0-5785-A7AD3016E26F}"/>
              </a:ext>
            </a:extLst>
          </p:cNvPr>
          <p:cNvSpPr txBox="1"/>
          <p:nvPr/>
        </p:nvSpPr>
        <p:spPr>
          <a:xfrm>
            <a:off x="1372803" y="3150445"/>
            <a:ext cx="15857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Rix미니버스 R" panose="02000503000000000000" pitchFamily="2" charset="-127"/>
                <a:ea typeface="Rix미니버스 R" panose="02000503000000000000" pitchFamily="2" charset="-127"/>
              </a:rPr>
              <a:t>데이터</a:t>
            </a:r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Rix미니버스 R" panose="02000503000000000000" pitchFamily="2" charset="-127"/>
              <a:ea typeface="Rix미니버스 R" panose="02000503000000000000" pitchFamily="2" charset="-127"/>
            </a:endParaRPr>
          </a:p>
          <a:p>
            <a:pPr lvl="0" algn="ctr">
              <a:defRPr/>
            </a:pP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Rix미니버스 R" panose="02000503000000000000" pitchFamily="2" charset="-127"/>
                <a:ea typeface="Rix미니버스 R" panose="02000503000000000000" pitchFamily="2" charset="-127"/>
              </a:rPr>
              <a:t>수집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6DB9DF-F4BA-AEE8-2A0E-8AC2CDE96577}"/>
              </a:ext>
            </a:extLst>
          </p:cNvPr>
          <p:cNvSpPr txBox="1"/>
          <p:nvPr/>
        </p:nvSpPr>
        <p:spPr>
          <a:xfrm>
            <a:off x="5303119" y="3138869"/>
            <a:ext cx="15857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Rix미니버스 R" panose="02000503000000000000" pitchFamily="2" charset="-127"/>
                <a:ea typeface="Rix미니버스 R" panose="02000503000000000000" pitchFamily="2" charset="-127"/>
              </a:rPr>
              <a:t>데이터</a:t>
            </a:r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Rix미니버스 R" panose="02000503000000000000" pitchFamily="2" charset="-127"/>
              <a:ea typeface="Rix미니버스 R" panose="02000503000000000000" pitchFamily="2" charset="-127"/>
            </a:endParaRPr>
          </a:p>
          <a:p>
            <a:pPr lvl="0" algn="ctr">
              <a:defRPr/>
            </a:pPr>
            <a:r>
              <a:rPr lang="ko-KR" altLang="en-US" sz="3200" dirty="0" err="1">
                <a:solidFill>
                  <a:schemeClr val="accent3">
                    <a:lumMod val="50000"/>
                  </a:schemeClr>
                </a:solidFill>
                <a:latin typeface="Rix미니버스 R" panose="02000503000000000000" pitchFamily="2" charset="-127"/>
                <a:ea typeface="Rix미니버스 R" panose="02000503000000000000" pitchFamily="2" charset="-127"/>
              </a:rPr>
              <a:t>전처리</a:t>
            </a:r>
            <a:endParaRPr lang="ko-KR" altLang="en-US" sz="3200" dirty="0">
              <a:solidFill>
                <a:schemeClr val="accent3">
                  <a:lumMod val="50000"/>
                </a:schemeClr>
              </a:solidFill>
              <a:latin typeface="Rix미니버스 R" panose="02000503000000000000" pitchFamily="2" charset="-127"/>
              <a:ea typeface="Rix미니버스 R" panose="02000503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C1FF3C-3F9C-A4C8-008E-D66583DE900C}"/>
              </a:ext>
            </a:extLst>
          </p:cNvPr>
          <p:cNvSpPr txBox="1"/>
          <p:nvPr/>
        </p:nvSpPr>
        <p:spPr>
          <a:xfrm>
            <a:off x="9233434" y="2904224"/>
            <a:ext cx="158576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Rix미니버스 R" panose="02000503000000000000" pitchFamily="2" charset="-127"/>
                <a:ea typeface="Rix미니버스 R" panose="02000503000000000000" pitchFamily="2" charset="-127"/>
              </a:rPr>
              <a:t>데이터</a:t>
            </a:r>
          </a:p>
          <a:p>
            <a:pPr lvl="0" algn="ctr">
              <a:defRPr/>
            </a:pP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Rix미니버스 R" panose="02000503000000000000" pitchFamily="2" charset="-127"/>
                <a:ea typeface="Rix미니버스 R" panose="02000503000000000000" pitchFamily="2" charset="-127"/>
              </a:rPr>
              <a:t>시각화</a:t>
            </a:r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Rix미니버스 R" panose="02000503000000000000" pitchFamily="2" charset="-127"/>
              <a:ea typeface="Rix미니버스 R" panose="02000503000000000000" pitchFamily="2" charset="-127"/>
            </a:endParaRPr>
          </a:p>
          <a:p>
            <a:pPr lvl="0" algn="ctr">
              <a:defRPr/>
            </a:pP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Rix미니버스 R" panose="02000503000000000000" pitchFamily="2" charset="-127"/>
                <a:ea typeface="Rix미니버스 R" panose="02000503000000000000" pitchFamily="2" charset="-127"/>
              </a:rPr>
              <a:t>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CB548B-6BD1-66D2-D168-7228F5787C72}"/>
              </a:ext>
            </a:extLst>
          </p:cNvPr>
          <p:cNvSpPr txBox="1"/>
          <p:nvPr/>
        </p:nvSpPr>
        <p:spPr>
          <a:xfrm>
            <a:off x="284937" y="503019"/>
            <a:ext cx="338586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01. 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개요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8DC8CE-EDE9-1341-14DF-76DAAB3DB4B5}"/>
              </a:ext>
            </a:extLst>
          </p:cNvPr>
          <p:cNvSpPr txBox="1"/>
          <p:nvPr/>
        </p:nvSpPr>
        <p:spPr>
          <a:xfrm>
            <a:off x="616450" y="1194835"/>
            <a:ext cx="6108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프로세스 </a:t>
            </a:r>
            <a:endParaRPr lang="en-US" altLang="ko-KR" sz="28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5566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4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32503F-75C6-A47D-6803-575AC58F43CC}"/>
              </a:ext>
            </a:extLst>
          </p:cNvPr>
          <p:cNvSpPr txBox="1"/>
          <p:nvPr/>
        </p:nvSpPr>
        <p:spPr>
          <a:xfrm>
            <a:off x="9208543" y="1970853"/>
            <a:ext cx="2574744" cy="22159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just">
              <a:defRPr/>
            </a:pPr>
            <a:r>
              <a:rPr lang="en-US" altLang="ko-KR" sz="138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02</a:t>
            </a:r>
            <a:endParaRPr lang="ko-KR" altLang="en-US" sz="138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358EC0-590E-62EB-CD57-760F5FAC3E03}"/>
              </a:ext>
            </a:extLst>
          </p:cNvPr>
          <p:cNvSpPr txBox="1"/>
          <p:nvPr/>
        </p:nvSpPr>
        <p:spPr>
          <a:xfrm>
            <a:off x="6590840" y="3931097"/>
            <a:ext cx="5192447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just">
              <a:defRPr/>
            </a:pPr>
            <a:r>
              <a:rPr lang="ko-KR" altLang="en-US" sz="4800" b="1" spc="-3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수집 </a:t>
            </a:r>
            <a:r>
              <a:rPr lang="en-US" altLang="ko-KR" sz="4800" b="1" spc="-300" dirty="0">
                <a:solidFill>
                  <a:schemeClr val="bg1"/>
                </a:solidFill>
                <a:latin typeface="+mn-ea"/>
              </a:rPr>
              <a:t>· </a:t>
            </a:r>
            <a:r>
              <a:rPr lang="ko-KR" altLang="en-US" sz="4800" b="1" spc="-300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전처리</a:t>
            </a:r>
            <a:endParaRPr lang="ko-KR" altLang="en-US" sz="4800" b="1" spc="-3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80DC177-8EE2-DB7F-1902-C759F964092F}"/>
              </a:ext>
            </a:extLst>
          </p:cNvPr>
          <p:cNvCxnSpPr>
            <a:cxnSpLocks/>
          </p:cNvCxnSpPr>
          <p:nvPr/>
        </p:nvCxnSpPr>
        <p:spPr>
          <a:xfrm>
            <a:off x="0" y="5935435"/>
            <a:ext cx="12192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FE51749-026A-ED6D-AFE8-7683EC795171}"/>
              </a:ext>
            </a:extLst>
          </p:cNvPr>
          <p:cNvCxnSpPr>
            <a:cxnSpLocks/>
          </p:cNvCxnSpPr>
          <p:nvPr/>
        </p:nvCxnSpPr>
        <p:spPr>
          <a:xfrm>
            <a:off x="0" y="6095188"/>
            <a:ext cx="12192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915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1046</Words>
  <Application>Microsoft Office PowerPoint</Application>
  <PresentationFormat>와이드스크린</PresentationFormat>
  <Paragraphs>225</Paragraphs>
  <Slides>39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7" baseType="lpstr">
      <vt:lpstr>G마켓 산스 TTF Bold</vt:lpstr>
      <vt:lpstr>G마켓 산스 TTF Light</vt:lpstr>
      <vt:lpstr>G마켓 산스 TTF Medium</vt:lpstr>
      <vt:lpstr>Rix미니버스 R</vt:lpstr>
      <vt:lpstr>맑은 고딕</vt:lpstr>
      <vt:lpstr>배달의민족 주아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홍효정</dc:creator>
  <cp:lastModifiedBy>홍효정</cp:lastModifiedBy>
  <cp:revision>12</cp:revision>
  <dcterms:created xsi:type="dcterms:W3CDTF">2022-08-24T00:57:22Z</dcterms:created>
  <dcterms:modified xsi:type="dcterms:W3CDTF">2022-08-25T00:56:54Z</dcterms:modified>
</cp:coreProperties>
</file>